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5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10" r:id="rId16"/>
    <p:sldId id="311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302" r:id="rId40"/>
    <p:sldId id="303" r:id="rId41"/>
    <p:sldId id="305" r:id="rId42"/>
    <p:sldId id="304" r:id="rId43"/>
    <p:sldId id="290" r:id="rId44"/>
    <p:sldId id="291" r:id="rId45"/>
    <p:sldId id="292" r:id="rId46"/>
    <p:sldId id="293" r:id="rId47"/>
    <p:sldId id="294" r:id="rId48"/>
    <p:sldId id="308" r:id="rId49"/>
    <p:sldId id="306" r:id="rId50"/>
    <p:sldId id="307" r:id="rId51"/>
    <p:sldId id="295" r:id="rId52"/>
    <p:sldId id="296" r:id="rId53"/>
    <p:sldId id="297" r:id="rId54"/>
    <p:sldId id="298" r:id="rId55"/>
    <p:sldId id="299" r:id="rId56"/>
    <p:sldId id="300" r:id="rId57"/>
    <p:sldId id="301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16fe194ee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a16fe194ee_3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a16fe194ee_3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1a4d70fb7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a1a4d70fb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16fe194ee_3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a16fe194ee_3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1a4d70fb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1a4d70fb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1B882536-1DF6-F798-7D56-9964CE3F9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1a4d70fb7_3_10:notes">
            <a:extLst>
              <a:ext uri="{FF2B5EF4-FFF2-40B4-BE49-F238E27FC236}">
                <a16:creationId xmlns:a16="http://schemas.microsoft.com/office/drawing/2014/main" id="{2247F42C-A926-596E-36C4-64BA7C2ED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1a4d70fb7_3_10:notes">
            <a:extLst>
              <a:ext uri="{FF2B5EF4-FFF2-40B4-BE49-F238E27FC236}">
                <a16:creationId xmlns:a16="http://schemas.microsoft.com/office/drawing/2014/main" id="{E0A81E6C-CCA0-3A02-9029-C82193D790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224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D558F28D-9CB4-4DD9-B057-E660D20D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1a4d70fb7_3_10:notes">
            <a:extLst>
              <a:ext uri="{FF2B5EF4-FFF2-40B4-BE49-F238E27FC236}">
                <a16:creationId xmlns:a16="http://schemas.microsoft.com/office/drawing/2014/main" id="{8D73296B-5163-4F4C-89C6-69A9B21F3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1a4d70fb7_3_10:notes">
            <a:extLst>
              <a:ext uri="{FF2B5EF4-FFF2-40B4-BE49-F238E27FC236}">
                <a16:creationId xmlns:a16="http://schemas.microsoft.com/office/drawing/2014/main" id="{7C4A1AD3-A110-A933-2511-C43BCC032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258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1768be0c8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1768be0c8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1a4d70fb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a1a4d70fb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1768be0c8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1768be0c8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1a4d70fb7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1a4d70fb7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1a4d70f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a1a4d70f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16fe194ee_3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a16fe194ee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17e3804a0_2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2a17e3804a0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17e3804a0_2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2a17e3804a0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17e3804a0_2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a17e3804a0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a17e3804a0_2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2a17e3804a0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a17e3804a0_2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2a17e3804a0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a17e3804a0_2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2a17e3804a0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a17e3804a0_2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2a17e3804a0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a17e3804a0_2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2a17e3804a0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a17e3804a0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a17e3804a0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17e3804a0_2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2a17e3804a0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1768b62c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a1768b62c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a17e3804a0_2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2a17e3804a0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17e3804a0_2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2a17e3804a0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17e3804a0_2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2a17e3804a0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a17e3804a0_2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2a17e3804a0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7e3804a0_2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2a17e3804a0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a17e3804a0_2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2a17e3804a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a17e3804a0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a17e3804a0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8EC85A4-C381-50D5-6FB6-3FD4DC6C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a17e3804a0_2_149:notes">
            <a:extLst>
              <a:ext uri="{FF2B5EF4-FFF2-40B4-BE49-F238E27FC236}">
                <a16:creationId xmlns:a16="http://schemas.microsoft.com/office/drawing/2014/main" id="{6BB0A365-A8BF-EC03-3C60-CDE9C7BAE2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2a17e3804a0_2_149:notes">
            <a:extLst>
              <a:ext uri="{FF2B5EF4-FFF2-40B4-BE49-F238E27FC236}">
                <a16:creationId xmlns:a16="http://schemas.microsoft.com/office/drawing/2014/main" id="{0003A755-D2A3-FC82-0EA8-B023593BA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131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475C04B5-12AF-B242-F090-654C4324F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a17e3804a0_2_159:notes">
            <a:extLst>
              <a:ext uri="{FF2B5EF4-FFF2-40B4-BE49-F238E27FC236}">
                <a16:creationId xmlns:a16="http://schemas.microsoft.com/office/drawing/2014/main" id="{A4EFB0C6-1529-E0F7-8A78-CF8EF05A9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2a17e3804a0_2_159:notes">
            <a:extLst>
              <a:ext uri="{FF2B5EF4-FFF2-40B4-BE49-F238E27FC236}">
                <a16:creationId xmlns:a16="http://schemas.microsoft.com/office/drawing/2014/main" id="{A8A37F4A-CB00-58C1-C6E6-265A08C26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755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2B9F7980-6709-374C-BF85-F2E035E6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a17e3804a0_2_159:notes">
            <a:extLst>
              <a:ext uri="{FF2B5EF4-FFF2-40B4-BE49-F238E27FC236}">
                <a16:creationId xmlns:a16="http://schemas.microsoft.com/office/drawing/2014/main" id="{1ED5023A-369F-212F-9AA4-EB69AD2D9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2a17e3804a0_2_159:notes">
            <a:extLst>
              <a:ext uri="{FF2B5EF4-FFF2-40B4-BE49-F238E27FC236}">
                <a16:creationId xmlns:a16="http://schemas.microsoft.com/office/drawing/2014/main" id="{3024BF82-2DA2-1C79-4D3D-A63E61D23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59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16fe194ee_3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a16fe194ee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CBB12D82-1BB9-1613-8032-5CEF4BE4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a17e3804a0_2_159:notes">
            <a:extLst>
              <a:ext uri="{FF2B5EF4-FFF2-40B4-BE49-F238E27FC236}">
                <a16:creationId xmlns:a16="http://schemas.microsoft.com/office/drawing/2014/main" id="{3374FA3E-34CF-71D6-6611-434EFC0DB2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2a17e3804a0_2_159:notes">
            <a:extLst>
              <a:ext uri="{FF2B5EF4-FFF2-40B4-BE49-F238E27FC236}">
                <a16:creationId xmlns:a16="http://schemas.microsoft.com/office/drawing/2014/main" id="{DED0F3E4-E07B-B68F-558B-7305BDF85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728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a1a4d70fb7_8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2a1a4d70fb7_8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a17e3804a0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2a17e3804a0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a17e3804a0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2a17e3804a0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a17e3804a0_2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2a17e3804a0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17e3804a0_2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2a17e3804a0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>
          <a:extLst>
            <a:ext uri="{FF2B5EF4-FFF2-40B4-BE49-F238E27FC236}">
              <a16:creationId xmlns:a16="http://schemas.microsoft.com/office/drawing/2014/main" id="{B864046B-771B-7139-0CA0-882B49F6A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17e3804a0_2_183:notes">
            <a:extLst>
              <a:ext uri="{FF2B5EF4-FFF2-40B4-BE49-F238E27FC236}">
                <a16:creationId xmlns:a16="http://schemas.microsoft.com/office/drawing/2014/main" id="{0FA3EA1E-97D1-CB95-6E0A-67C171FC5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2a17e3804a0_2_183:notes">
            <a:extLst>
              <a:ext uri="{FF2B5EF4-FFF2-40B4-BE49-F238E27FC236}">
                <a16:creationId xmlns:a16="http://schemas.microsoft.com/office/drawing/2014/main" id="{0171C7CB-9D40-B15A-2EB7-CFC3B739D3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90838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>
          <a:extLst>
            <a:ext uri="{FF2B5EF4-FFF2-40B4-BE49-F238E27FC236}">
              <a16:creationId xmlns:a16="http://schemas.microsoft.com/office/drawing/2014/main" id="{98389951-E596-48E9-9B57-A3C3263F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17e3804a0_2_183:notes">
            <a:extLst>
              <a:ext uri="{FF2B5EF4-FFF2-40B4-BE49-F238E27FC236}">
                <a16:creationId xmlns:a16="http://schemas.microsoft.com/office/drawing/2014/main" id="{065A60E3-80ED-33F2-C046-086A3897F9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2a17e3804a0_2_183:notes">
            <a:extLst>
              <a:ext uri="{FF2B5EF4-FFF2-40B4-BE49-F238E27FC236}">
                <a16:creationId xmlns:a16="http://schemas.microsoft.com/office/drawing/2014/main" id="{D87E3CFB-5D82-5BA3-07BC-06F6E88ED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0658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>
          <a:extLst>
            <a:ext uri="{FF2B5EF4-FFF2-40B4-BE49-F238E27FC236}">
              <a16:creationId xmlns:a16="http://schemas.microsoft.com/office/drawing/2014/main" id="{C199FFA8-9D05-AF5B-E9E5-58E7E0A32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17e3804a0_2_183:notes">
            <a:extLst>
              <a:ext uri="{FF2B5EF4-FFF2-40B4-BE49-F238E27FC236}">
                <a16:creationId xmlns:a16="http://schemas.microsoft.com/office/drawing/2014/main" id="{70729588-BC58-595A-2558-D44D7A79B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2a17e3804a0_2_183:notes">
            <a:extLst>
              <a:ext uri="{FF2B5EF4-FFF2-40B4-BE49-F238E27FC236}">
                <a16:creationId xmlns:a16="http://schemas.microsoft.com/office/drawing/2014/main" id="{DF581B72-4F43-533D-BE1A-C907E7137F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95827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a1a4d70fb7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2a1a4d70fb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16fe194ee_3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a16fe194ee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bdbae8e30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2bdbae8e30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1a4d70fb7_1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2a1a4d70fb7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a1a4d70fb7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a1a4d70fb7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a1a4d70fb7_1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2a1a4d70fb7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dbae8e30c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2bdbae8e30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a1a4d70fb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a1a4d70fb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1768b62cf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a1768b62cf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1768b62cf_1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1768b62cf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16fe194ee_3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a16fe194ee_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1a4d70fb7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a1a4d70fb7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1230593" y="1112296"/>
            <a:ext cx="6170231" cy="2918907"/>
            <a:chOff x="956306" y="1185729"/>
            <a:chExt cx="9484030" cy="4486542"/>
          </a:xfrm>
        </p:grpSpPr>
        <p:sp>
          <p:nvSpPr>
            <p:cNvPr id="58" name="Google Shape;58;p14"/>
            <p:cNvSpPr/>
            <p:nvPr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bg>
      <p:bgPr>
        <a:solidFill>
          <a:srgbClr val="BBFFE6">
            <a:alpha val="9803"/>
          </a:srgbClr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40"/>
          <p:cNvGrpSpPr/>
          <p:nvPr/>
        </p:nvGrpSpPr>
        <p:grpSpPr>
          <a:xfrm>
            <a:off x="1230593" y="1112296"/>
            <a:ext cx="6170231" cy="2918907"/>
            <a:chOff x="956306" y="1185729"/>
            <a:chExt cx="9484030" cy="4486542"/>
          </a:xfrm>
        </p:grpSpPr>
        <p:sp>
          <p:nvSpPr>
            <p:cNvPr id="223" name="Google Shape;223;p40"/>
            <p:cNvSpPr/>
            <p:nvPr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40"/>
            <p:cNvSpPr/>
            <p:nvPr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40"/>
            <p:cNvSpPr/>
            <p:nvPr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40"/>
            <p:cNvSpPr/>
            <p:nvPr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40"/>
            <p:cNvSpPr/>
            <p:nvPr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40"/>
            <p:cNvSpPr/>
            <p:nvPr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40"/>
            <p:cNvSpPr/>
            <p:nvPr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40"/>
            <p:cNvSpPr/>
            <p:nvPr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40"/>
            <p:cNvSpPr/>
            <p:nvPr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/>
        </p:nvSpPr>
        <p:spPr>
          <a:xfrm>
            <a:off x="4020239" y="2009196"/>
            <a:ext cx="133169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TeamB</a:t>
            </a: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2815754" y="2329664"/>
            <a:ext cx="35124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i="0" u="none" strike="noStrike" cap="none">
                <a:solidFill>
                  <a:srgbClr val="EFE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DX11Project</a:t>
            </a:r>
            <a:endParaRPr sz="1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/>
        </p:nvSpPr>
        <p:spPr>
          <a:xfrm>
            <a:off x="3470823" y="350200"/>
            <a:ext cx="294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전투 시스템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50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50"/>
          <p:cNvSpPr txBox="1"/>
          <p:nvPr/>
        </p:nvSpPr>
        <p:spPr>
          <a:xfrm>
            <a:off x="1184475" y="3080663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50"/>
          <p:cNvSpPr txBox="1"/>
          <p:nvPr/>
        </p:nvSpPr>
        <p:spPr>
          <a:xfrm>
            <a:off x="1355175" y="3080673"/>
            <a:ext cx="63111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 처치시 낮은 확률로 “제드 타임”이 활성화 되어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화면이 회색이 되며 플레이어의 속도가 빨라지고 적의 속도가 느려짐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013" y="1199525"/>
            <a:ext cx="3166023" cy="1780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시스템 및 콘텐츠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FBFBF"/>
            </a:gs>
            <a:gs pos="100000">
              <a:srgbClr val="737373"/>
            </a:gs>
          </a:gsLst>
          <a:lin ang="5400012" scaled="0"/>
        </a:gra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51"/>
          <p:cNvGrpSpPr/>
          <p:nvPr/>
        </p:nvGrpSpPr>
        <p:grpSpPr>
          <a:xfrm>
            <a:off x="218940" y="420948"/>
            <a:ext cx="4729474" cy="1104749"/>
            <a:chOff x="536854" y="-517219"/>
            <a:chExt cx="6305965" cy="1472999"/>
          </a:xfrm>
        </p:grpSpPr>
        <p:sp>
          <p:nvSpPr>
            <p:cNvPr id="335" name="Google Shape;335;p51"/>
            <p:cNvSpPr/>
            <p:nvPr/>
          </p:nvSpPr>
          <p:spPr>
            <a:xfrm>
              <a:off x="4666897" y="-517219"/>
              <a:ext cx="564000" cy="564000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6" name="Google Shape;336;p51"/>
            <p:cNvGrpSpPr/>
            <p:nvPr/>
          </p:nvGrpSpPr>
          <p:grpSpPr>
            <a:xfrm>
              <a:off x="1110924" y="-466098"/>
              <a:ext cx="5731895" cy="1421878"/>
              <a:chOff x="1110924" y="-548468"/>
              <a:chExt cx="5731895" cy="1421878"/>
            </a:xfrm>
          </p:grpSpPr>
          <p:sp>
            <p:nvSpPr>
              <p:cNvPr id="337" name="Google Shape;337;p51"/>
              <p:cNvSpPr txBox="1"/>
              <p:nvPr/>
            </p:nvSpPr>
            <p:spPr>
              <a:xfrm>
                <a:off x="4853219" y="-548468"/>
                <a:ext cx="1989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25" tIns="34250" rIns="68525" bIns="342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 b="1">
                    <a:solidFill>
                      <a:srgbClr val="4B465E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Flow Chart</a:t>
                </a:r>
                <a:endParaRPr sz="1100"/>
              </a:p>
            </p:txBody>
          </p:sp>
          <p:sp>
            <p:nvSpPr>
              <p:cNvPr id="338" name="Google Shape;338;p51"/>
              <p:cNvSpPr txBox="1"/>
              <p:nvPr/>
            </p:nvSpPr>
            <p:spPr>
              <a:xfrm>
                <a:off x="1110924" y="616910"/>
                <a:ext cx="184500" cy="25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25" tIns="34250" rIns="68525" bIns="342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4B465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39" name="Google Shape;339;p51"/>
            <p:cNvSpPr txBox="1"/>
            <p:nvPr/>
          </p:nvSpPr>
          <p:spPr>
            <a:xfrm>
              <a:off x="536854" y="451302"/>
              <a:ext cx="184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25" tIns="34250" rIns="68525" bIns="342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0" name="Google Shape;340;p51"/>
          <p:cNvSpPr/>
          <p:nvPr/>
        </p:nvSpPr>
        <p:spPr>
          <a:xfrm>
            <a:off x="3508025" y="1091100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게임 실행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3508025" y="187457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   메인 메뉴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51"/>
          <p:cNvSpPr/>
          <p:nvPr/>
        </p:nvSpPr>
        <p:spPr>
          <a:xfrm>
            <a:off x="1639750" y="187457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51"/>
          <p:cNvSpPr/>
          <p:nvPr/>
        </p:nvSpPr>
        <p:spPr>
          <a:xfrm>
            <a:off x="1639750" y="2579500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크레딧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51"/>
          <p:cNvSpPr/>
          <p:nvPr/>
        </p:nvSpPr>
        <p:spPr>
          <a:xfrm>
            <a:off x="3508025" y="2579500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    인 게임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51"/>
          <p:cNvSpPr/>
          <p:nvPr/>
        </p:nvSpPr>
        <p:spPr>
          <a:xfrm>
            <a:off x="5306875" y="328442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    사망 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51"/>
          <p:cNvSpPr/>
          <p:nvPr/>
        </p:nvSpPr>
        <p:spPr>
          <a:xfrm>
            <a:off x="3508025" y="328442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    승리 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7" name="Google Shape;347;p51"/>
          <p:cNvCxnSpPr>
            <a:stCxn id="340" idx="2"/>
            <a:endCxn id="341" idx="0"/>
          </p:cNvCxnSpPr>
          <p:nvPr/>
        </p:nvCxnSpPr>
        <p:spPr>
          <a:xfrm>
            <a:off x="4142525" y="1403100"/>
            <a:ext cx="0" cy="4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51"/>
          <p:cNvCxnSpPr>
            <a:stCxn id="341" idx="2"/>
            <a:endCxn id="344" idx="0"/>
          </p:cNvCxnSpPr>
          <p:nvPr/>
        </p:nvCxnSpPr>
        <p:spPr>
          <a:xfrm>
            <a:off x="4142525" y="2186575"/>
            <a:ext cx="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51"/>
          <p:cNvCxnSpPr>
            <a:stCxn id="344" idx="2"/>
            <a:endCxn id="346" idx="0"/>
          </p:cNvCxnSpPr>
          <p:nvPr/>
        </p:nvCxnSpPr>
        <p:spPr>
          <a:xfrm>
            <a:off x="4142525" y="2891500"/>
            <a:ext cx="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51"/>
          <p:cNvCxnSpPr>
            <a:stCxn id="341" idx="1"/>
            <a:endCxn id="342" idx="3"/>
          </p:cNvCxnSpPr>
          <p:nvPr/>
        </p:nvCxnSpPr>
        <p:spPr>
          <a:xfrm rot="10800000">
            <a:off x="2908625" y="20305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1" name="Google Shape;351;p51"/>
          <p:cNvCxnSpPr>
            <a:stCxn id="342" idx="2"/>
            <a:endCxn id="343" idx="0"/>
          </p:cNvCxnSpPr>
          <p:nvPr/>
        </p:nvCxnSpPr>
        <p:spPr>
          <a:xfrm>
            <a:off x="2274250" y="2186575"/>
            <a:ext cx="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Google Shape;352;p51"/>
          <p:cNvSpPr/>
          <p:nvPr/>
        </p:nvSpPr>
        <p:spPr>
          <a:xfrm>
            <a:off x="2911925" y="2171675"/>
            <a:ext cx="544300" cy="557900"/>
          </a:xfrm>
          <a:custGeom>
            <a:avLst/>
            <a:gdLst/>
            <a:ahLst/>
            <a:cxnLst/>
            <a:rect l="l" t="t" r="r" b="b"/>
            <a:pathLst>
              <a:path w="21772" h="22316" extrusionOk="0">
                <a:moveTo>
                  <a:pt x="0" y="22316"/>
                </a:moveTo>
                <a:lnTo>
                  <a:pt x="13335" y="22316"/>
                </a:lnTo>
                <a:lnTo>
                  <a:pt x="13335" y="0"/>
                </a:lnTo>
                <a:lnTo>
                  <a:pt x="21772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53" name="Google Shape;353;p51"/>
          <p:cNvCxnSpPr/>
          <p:nvPr/>
        </p:nvCxnSpPr>
        <p:spPr>
          <a:xfrm>
            <a:off x="3258900" y="2175225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51"/>
          <p:cNvSpPr/>
          <p:nvPr/>
        </p:nvSpPr>
        <p:spPr>
          <a:xfrm>
            <a:off x="4782900" y="2722775"/>
            <a:ext cx="1197450" cy="360575"/>
          </a:xfrm>
          <a:custGeom>
            <a:avLst/>
            <a:gdLst/>
            <a:ahLst/>
            <a:cxnLst/>
            <a:rect l="l" t="t" r="r" b="b"/>
            <a:pathLst>
              <a:path w="47898" h="14423" extrusionOk="0">
                <a:moveTo>
                  <a:pt x="0" y="0"/>
                </a:moveTo>
                <a:lnTo>
                  <a:pt x="47898" y="0"/>
                </a:lnTo>
                <a:lnTo>
                  <a:pt x="47898" y="14423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55" name="Google Shape;355;p51"/>
          <p:cNvCxnSpPr/>
          <p:nvPr/>
        </p:nvCxnSpPr>
        <p:spPr>
          <a:xfrm flipH="1">
            <a:off x="5980350" y="2954200"/>
            <a:ext cx="4800" cy="3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51"/>
          <p:cNvSpPr/>
          <p:nvPr/>
        </p:nvSpPr>
        <p:spPr>
          <a:xfrm>
            <a:off x="5306875" y="187457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게임 종료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7" name="Google Shape;357;p51"/>
          <p:cNvCxnSpPr>
            <a:stCxn id="341" idx="3"/>
            <a:endCxn id="356" idx="1"/>
          </p:cNvCxnSpPr>
          <p:nvPr/>
        </p:nvCxnSpPr>
        <p:spPr>
          <a:xfrm>
            <a:off x="4777025" y="2030575"/>
            <a:ext cx="52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51"/>
          <p:cNvCxnSpPr/>
          <p:nvPr/>
        </p:nvCxnSpPr>
        <p:spPr>
          <a:xfrm rot="10800000">
            <a:off x="4315913" y="2175625"/>
            <a:ext cx="0" cy="4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51"/>
          <p:cNvSpPr/>
          <p:nvPr/>
        </p:nvSpPr>
        <p:spPr>
          <a:xfrm>
            <a:off x="1136200" y="2008400"/>
            <a:ext cx="2803075" cy="1129400"/>
          </a:xfrm>
          <a:custGeom>
            <a:avLst/>
            <a:gdLst/>
            <a:ahLst/>
            <a:cxnLst/>
            <a:rect l="l" t="t" r="r" b="b"/>
            <a:pathLst>
              <a:path w="112123" h="45176" extrusionOk="0">
                <a:moveTo>
                  <a:pt x="112123" y="35651"/>
                </a:moveTo>
                <a:lnTo>
                  <a:pt x="112123" y="45176"/>
                </a:lnTo>
                <a:lnTo>
                  <a:pt x="0" y="45176"/>
                </a:lnTo>
                <a:lnTo>
                  <a:pt x="0" y="0"/>
                </a:lnTo>
                <a:lnTo>
                  <a:pt x="19866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60" name="Google Shape;360;p51"/>
          <p:cNvCxnSpPr/>
          <p:nvPr/>
        </p:nvCxnSpPr>
        <p:spPr>
          <a:xfrm>
            <a:off x="1401550" y="2008400"/>
            <a:ext cx="23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Google Shape;361;p51"/>
          <p:cNvSpPr/>
          <p:nvPr/>
        </p:nvSpPr>
        <p:spPr>
          <a:xfrm>
            <a:off x="1639750" y="328442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      상점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2905125" y="2641125"/>
            <a:ext cx="585100" cy="727975"/>
          </a:xfrm>
          <a:custGeom>
            <a:avLst/>
            <a:gdLst/>
            <a:ahLst/>
            <a:cxnLst/>
            <a:rect l="l" t="t" r="r" b="b"/>
            <a:pathLst>
              <a:path w="23404" h="29119" extrusionOk="0">
                <a:moveTo>
                  <a:pt x="0" y="29119"/>
                </a:moveTo>
                <a:lnTo>
                  <a:pt x="12791" y="29119"/>
                </a:lnTo>
                <a:lnTo>
                  <a:pt x="16329" y="29119"/>
                </a:lnTo>
                <a:lnTo>
                  <a:pt x="16329" y="0"/>
                </a:lnTo>
                <a:lnTo>
                  <a:pt x="23404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63" name="Google Shape;363;p51"/>
          <p:cNvCxnSpPr/>
          <p:nvPr/>
        </p:nvCxnSpPr>
        <p:spPr>
          <a:xfrm>
            <a:off x="3344825" y="2641125"/>
            <a:ext cx="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4" name="Google Shape;364;p51"/>
          <p:cNvSpPr/>
          <p:nvPr/>
        </p:nvSpPr>
        <p:spPr>
          <a:xfrm>
            <a:off x="2918725" y="2743175"/>
            <a:ext cx="585125" cy="762000"/>
          </a:xfrm>
          <a:custGeom>
            <a:avLst/>
            <a:gdLst/>
            <a:ahLst/>
            <a:cxnLst/>
            <a:rect l="l" t="t" r="r" b="b"/>
            <a:pathLst>
              <a:path w="23405" h="30480" extrusionOk="0">
                <a:moveTo>
                  <a:pt x="23405" y="0"/>
                </a:moveTo>
                <a:lnTo>
                  <a:pt x="20139" y="0"/>
                </a:lnTo>
                <a:lnTo>
                  <a:pt x="20139" y="30480"/>
                </a:lnTo>
                <a:lnTo>
                  <a:pt x="0" y="3048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65" name="Google Shape;365;p51"/>
          <p:cNvCxnSpPr/>
          <p:nvPr/>
        </p:nvCxnSpPr>
        <p:spPr>
          <a:xfrm rot="10800000">
            <a:off x="2918725" y="3505175"/>
            <a:ext cx="23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51"/>
          <p:cNvSpPr/>
          <p:nvPr/>
        </p:nvSpPr>
        <p:spPr>
          <a:xfrm>
            <a:off x="4537975" y="2198900"/>
            <a:ext cx="1592050" cy="1088575"/>
          </a:xfrm>
          <a:custGeom>
            <a:avLst/>
            <a:gdLst/>
            <a:ahLst/>
            <a:cxnLst/>
            <a:rect l="l" t="t" r="r" b="b"/>
            <a:pathLst>
              <a:path w="63682" h="43543" extrusionOk="0">
                <a:moveTo>
                  <a:pt x="63682" y="43543"/>
                </a:moveTo>
                <a:lnTo>
                  <a:pt x="63682" y="10613"/>
                </a:lnTo>
                <a:lnTo>
                  <a:pt x="0" y="10613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7" name="Google Shape;367;p51"/>
          <p:cNvSpPr/>
          <p:nvPr/>
        </p:nvSpPr>
        <p:spPr>
          <a:xfrm>
            <a:off x="4231825" y="1688625"/>
            <a:ext cx="2830275" cy="2197550"/>
          </a:xfrm>
          <a:custGeom>
            <a:avLst/>
            <a:gdLst/>
            <a:ahLst/>
            <a:cxnLst/>
            <a:rect l="l" t="t" r="r" b="b"/>
            <a:pathLst>
              <a:path w="113211" h="87902" extrusionOk="0">
                <a:moveTo>
                  <a:pt x="0" y="76200"/>
                </a:moveTo>
                <a:lnTo>
                  <a:pt x="0" y="87902"/>
                </a:lnTo>
                <a:lnTo>
                  <a:pt x="113211" y="87902"/>
                </a:lnTo>
                <a:lnTo>
                  <a:pt x="113211" y="0"/>
                </a:lnTo>
                <a:lnTo>
                  <a:pt x="3538" y="0"/>
                </a:lnTo>
                <a:lnTo>
                  <a:pt x="3538" y="7348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68" name="Google Shape;368;p51"/>
          <p:cNvCxnSpPr/>
          <p:nvPr/>
        </p:nvCxnSpPr>
        <p:spPr>
          <a:xfrm>
            <a:off x="4315925" y="1725000"/>
            <a:ext cx="0" cy="1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51"/>
          <p:cNvCxnSpPr/>
          <p:nvPr/>
        </p:nvCxnSpPr>
        <p:spPr>
          <a:xfrm rot="10800000">
            <a:off x="4537975" y="2205750"/>
            <a:ext cx="0" cy="1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" name="Google Shape;370;p5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시스템 및 콘텐츠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 MAP</a:t>
            </a:r>
            <a:endParaRPr dirty="0"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00" y="461700"/>
            <a:ext cx="7784720" cy="43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/>
          <p:nvPr/>
        </p:nvSpPr>
        <p:spPr>
          <a:xfrm>
            <a:off x="6841775" y="2063700"/>
            <a:ext cx="2346000" cy="1173000"/>
          </a:xfrm>
          <a:prstGeom prst="wedgeRectCallout">
            <a:avLst>
              <a:gd name="adj1" fmla="val -48478"/>
              <a:gd name="adj2" fmla="val 835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성벽에 둘러싸여 있는 작은 숲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CF66EBE5-C164-8085-2587-DDF8C941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4C995E-1F7C-EE40-541B-5E161294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461700"/>
            <a:ext cx="8034618" cy="4506155"/>
          </a:xfrm>
          <a:prstGeom prst="rect">
            <a:avLst/>
          </a:prstGeom>
        </p:spPr>
      </p:pic>
      <p:sp>
        <p:nvSpPr>
          <p:cNvPr id="375" name="Google Shape;375;p52">
            <a:extLst>
              <a:ext uri="{FF2B5EF4-FFF2-40B4-BE49-F238E27FC236}">
                <a16:creationId xmlns:a16="http://schemas.microsoft.com/office/drawing/2014/main" id="{70397B87-AC15-B2C6-331D-4AFD2BD0DD04}"/>
              </a:ext>
            </a:extLst>
          </p:cNvPr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 MAP</a:t>
            </a:r>
            <a:endParaRPr dirty="0"/>
          </a:p>
        </p:txBody>
      </p:sp>
      <p:sp>
        <p:nvSpPr>
          <p:cNvPr id="377" name="Google Shape;377;p52">
            <a:extLst>
              <a:ext uri="{FF2B5EF4-FFF2-40B4-BE49-F238E27FC236}">
                <a16:creationId xmlns:a16="http://schemas.microsoft.com/office/drawing/2014/main" id="{CEB61CC4-DEF7-69FF-46FA-E3E8DCD70DFD}"/>
              </a:ext>
            </a:extLst>
          </p:cNvPr>
          <p:cNvSpPr/>
          <p:nvPr/>
        </p:nvSpPr>
        <p:spPr>
          <a:xfrm>
            <a:off x="6673686" y="2070423"/>
            <a:ext cx="2346000" cy="1173000"/>
          </a:xfrm>
          <a:prstGeom prst="wedgeRectCallout">
            <a:avLst>
              <a:gd name="adj1" fmla="val -48478"/>
              <a:gd name="adj2" fmla="val 835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총 발사 시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해당 위치 광원 효과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99350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3D9513B1-8D85-218B-4FCC-5B6C8ECF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F19D10-CCF6-6FE6-79A0-8239938EC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3" y="581773"/>
            <a:ext cx="7873253" cy="4425248"/>
          </a:xfrm>
          <a:prstGeom prst="rect">
            <a:avLst/>
          </a:prstGeom>
        </p:spPr>
      </p:pic>
      <p:sp>
        <p:nvSpPr>
          <p:cNvPr id="375" name="Google Shape;375;p52">
            <a:extLst>
              <a:ext uri="{FF2B5EF4-FFF2-40B4-BE49-F238E27FC236}">
                <a16:creationId xmlns:a16="http://schemas.microsoft.com/office/drawing/2014/main" id="{289EA5EC-92CC-48EE-E96D-39AF60E7A5FE}"/>
              </a:ext>
            </a:extLst>
          </p:cNvPr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 MAP</a:t>
            </a:r>
            <a:endParaRPr dirty="0"/>
          </a:p>
        </p:txBody>
      </p:sp>
      <p:sp>
        <p:nvSpPr>
          <p:cNvPr id="377" name="Google Shape;377;p52">
            <a:extLst>
              <a:ext uri="{FF2B5EF4-FFF2-40B4-BE49-F238E27FC236}">
                <a16:creationId xmlns:a16="http://schemas.microsoft.com/office/drawing/2014/main" id="{425F47DA-DE07-16A4-5A63-A53DC776B065}"/>
              </a:ext>
            </a:extLst>
          </p:cNvPr>
          <p:cNvSpPr/>
          <p:nvPr/>
        </p:nvSpPr>
        <p:spPr>
          <a:xfrm>
            <a:off x="6673686" y="2070423"/>
            <a:ext cx="2346000" cy="1173000"/>
          </a:xfrm>
          <a:prstGeom prst="wedgeRectCallout">
            <a:avLst>
              <a:gd name="adj1" fmla="val -48478"/>
              <a:gd name="adj2" fmla="val 835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일정 처치마다 </a:t>
            </a:r>
            <a:r>
              <a:rPr lang="en-US" altLang="ko-KR" dirty="0" err="1">
                <a:latin typeface="Malgun Gothic"/>
                <a:ea typeface="Malgun Gothic"/>
                <a:cs typeface="Malgun Gothic"/>
                <a:sym typeface="Malgun Gothic"/>
              </a:rPr>
              <a:t>ZedTime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흑백 효과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200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 UI </a:t>
            </a:r>
            <a:endParaRPr/>
          </a:p>
        </p:txBody>
      </p:sp>
      <p:sp>
        <p:nvSpPr>
          <p:cNvPr id="383" name="Google Shape;383;p53"/>
          <p:cNvSpPr txBox="1"/>
          <p:nvPr/>
        </p:nvSpPr>
        <p:spPr>
          <a:xfrm>
            <a:off x="3304061" y="6730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메뉴 GUI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4" name="Google Shape;384;p53"/>
          <p:cNvPicPr preferRelativeResize="0"/>
          <p:nvPr/>
        </p:nvPicPr>
        <p:blipFill rotWithShape="1">
          <a:blip r:embed="rId3">
            <a:alphaModFix/>
          </a:blip>
          <a:srcRect l="-1270" r="1269"/>
          <a:stretch/>
        </p:blipFill>
        <p:spPr>
          <a:xfrm>
            <a:off x="750025" y="667604"/>
            <a:ext cx="7643951" cy="4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3"/>
          <p:cNvSpPr/>
          <p:nvPr/>
        </p:nvSpPr>
        <p:spPr>
          <a:xfrm>
            <a:off x="1119200" y="1989625"/>
            <a:ext cx="1053000" cy="33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시작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53"/>
          <p:cNvSpPr/>
          <p:nvPr/>
        </p:nvSpPr>
        <p:spPr>
          <a:xfrm>
            <a:off x="1119200" y="2384075"/>
            <a:ext cx="1053000" cy="33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53"/>
          <p:cNvSpPr/>
          <p:nvPr/>
        </p:nvSpPr>
        <p:spPr>
          <a:xfrm>
            <a:off x="1119200" y="2778525"/>
            <a:ext cx="1053000" cy="51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나가기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53"/>
          <p:cNvSpPr/>
          <p:nvPr/>
        </p:nvSpPr>
        <p:spPr>
          <a:xfrm>
            <a:off x="5268050" y="667600"/>
            <a:ext cx="3083700" cy="5181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배경은 Directshow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를 이용하여 동영상 재생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53"/>
          <p:cNvSpPr/>
          <p:nvPr/>
        </p:nvSpPr>
        <p:spPr>
          <a:xfrm>
            <a:off x="1188650" y="1440576"/>
            <a:ext cx="2539800" cy="438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버튼 위에 마우스 호버링 시 사운드와 글자 색 변경</a:t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/>
        </p:nvSpPr>
        <p:spPr>
          <a:xfrm>
            <a:off x="3304061" y="6730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GUI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5" name="Google Shape;395;p54"/>
          <p:cNvPicPr preferRelativeResize="0"/>
          <p:nvPr/>
        </p:nvPicPr>
        <p:blipFill rotWithShape="1">
          <a:blip r:embed="rId3">
            <a:alphaModFix/>
          </a:blip>
          <a:srcRect l="-1270" r="1269"/>
          <a:stretch/>
        </p:blipFill>
        <p:spPr>
          <a:xfrm>
            <a:off x="750025" y="667604"/>
            <a:ext cx="7643951" cy="4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/>
          <p:nvPr/>
        </p:nvSpPr>
        <p:spPr>
          <a:xfrm>
            <a:off x="3145700" y="1390250"/>
            <a:ext cx="2751900" cy="2926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54"/>
          <p:cNvSpPr/>
          <p:nvPr/>
        </p:nvSpPr>
        <p:spPr>
          <a:xfrm>
            <a:off x="3361250" y="1877600"/>
            <a:ext cx="2320800" cy="51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사운드 On, Off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54"/>
          <p:cNvSpPr/>
          <p:nvPr/>
        </p:nvSpPr>
        <p:spPr>
          <a:xfrm>
            <a:off x="3625850" y="2559950"/>
            <a:ext cx="1642200" cy="51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크레딧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54"/>
          <p:cNvSpPr/>
          <p:nvPr/>
        </p:nvSpPr>
        <p:spPr>
          <a:xfrm>
            <a:off x="3875250" y="706700"/>
            <a:ext cx="1840800" cy="627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팝업으로 구현하며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인 게임에서도 똑같이 구현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54"/>
          <p:cNvSpPr/>
          <p:nvPr/>
        </p:nvSpPr>
        <p:spPr>
          <a:xfrm>
            <a:off x="1119200" y="1989625"/>
            <a:ext cx="1053000" cy="33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시작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54"/>
          <p:cNvSpPr/>
          <p:nvPr/>
        </p:nvSpPr>
        <p:spPr>
          <a:xfrm>
            <a:off x="1119200" y="2384075"/>
            <a:ext cx="1053000" cy="33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54"/>
          <p:cNvSpPr/>
          <p:nvPr/>
        </p:nvSpPr>
        <p:spPr>
          <a:xfrm>
            <a:off x="1119200" y="2778525"/>
            <a:ext cx="1053000" cy="51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나가기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54"/>
          <p:cNvSpPr/>
          <p:nvPr/>
        </p:nvSpPr>
        <p:spPr>
          <a:xfrm>
            <a:off x="3625850" y="3242050"/>
            <a:ext cx="1642200" cy="51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나가기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54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 UI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00" y="517450"/>
            <a:ext cx="7781333" cy="4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00" y="517450"/>
            <a:ext cx="1473125" cy="10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5"/>
          <p:cNvSpPr/>
          <p:nvPr/>
        </p:nvSpPr>
        <p:spPr>
          <a:xfrm>
            <a:off x="1251025" y="55750"/>
            <a:ext cx="1023600" cy="461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미니맵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55"/>
          <p:cNvSpPr/>
          <p:nvPr/>
        </p:nvSpPr>
        <p:spPr>
          <a:xfrm flipH="1">
            <a:off x="6777275" y="55750"/>
            <a:ext cx="2038800" cy="461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현재 웨이브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55"/>
          <p:cNvSpPr/>
          <p:nvPr/>
        </p:nvSpPr>
        <p:spPr>
          <a:xfrm>
            <a:off x="619400" y="4025375"/>
            <a:ext cx="2537700" cy="461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HP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55"/>
          <p:cNvSpPr/>
          <p:nvPr/>
        </p:nvSpPr>
        <p:spPr>
          <a:xfrm>
            <a:off x="1832050" y="4592825"/>
            <a:ext cx="911100" cy="22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55"/>
          <p:cNvSpPr/>
          <p:nvPr/>
        </p:nvSpPr>
        <p:spPr>
          <a:xfrm>
            <a:off x="6141525" y="4592825"/>
            <a:ext cx="493500" cy="22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55"/>
          <p:cNvSpPr/>
          <p:nvPr/>
        </p:nvSpPr>
        <p:spPr>
          <a:xfrm>
            <a:off x="7772175" y="4592825"/>
            <a:ext cx="493500" cy="22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55"/>
          <p:cNvSpPr/>
          <p:nvPr/>
        </p:nvSpPr>
        <p:spPr>
          <a:xfrm flipH="1">
            <a:off x="5548925" y="4025375"/>
            <a:ext cx="1693800" cy="461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장탄수, 보유탄약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55"/>
          <p:cNvSpPr txBox="1"/>
          <p:nvPr/>
        </p:nvSpPr>
        <p:spPr>
          <a:xfrm>
            <a:off x="3304061" y="6730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게임 GUI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55"/>
          <p:cNvSpPr/>
          <p:nvPr/>
        </p:nvSpPr>
        <p:spPr>
          <a:xfrm>
            <a:off x="2665100" y="524000"/>
            <a:ext cx="1110600" cy="46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55"/>
          <p:cNvSpPr/>
          <p:nvPr/>
        </p:nvSpPr>
        <p:spPr>
          <a:xfrm>
            <a:off x="3833288" y="524000"/>
            <a:ext cx="1110600" cy="46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적의 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55"/>
          <p:cNvSpPr/>
          <p:nvPr/>
        </p:nvSpPr>
        <p:spPr>
          <a:xfrm>
            <a:off x="5001488" y="524000"/>
            <a:ext cx="1110600" cy="46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55"/>
          <p:cNvSpPr/>
          <p:nvPr/>
        </p:nvSpPr>
        <p:spPr>
          <a:xfrm>
            <a:off x="7444975" y="3696100"/>
            <a:ext cx="1219500" cy="461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보유 크레딧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55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 UI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750" y="755475"/>
            <a:ext cx="7204499" cy="40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6"/>
          <p:cNvSpPr txBox="1"/>
          <p:nvPr/>
        </p:nvSpPr>
        <p:spPr>
          <a:xfrm>
            <a:off x="3464361" y="6730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패배 화면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56"/>
          <p:cNvSpPr/>
          <p:nvPr/>
        </p:nvSpPr>
        <p:spPr>
          <a:xfrm>
            <a:off x="5876350" y="104475"/>
            <a:ext cx="2273400" cy="76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이미지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 UI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/>
        </p:nvSpPr>
        <p:spPr>
          <a:xfrm>
            <a:off x="3464361" y="6730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 화면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57"/>
          <p:cNvSpPr/>
          <p:nvPr/>
        </p:nvSpPr>
        <p:spPr>
          <a:xfrm>
            <a:off x="5876350" y="104475"/>
            <a:ext cx="2273400" cy="76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이미지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8" name="Google Shape;4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875" y="762475"/>
            <a:ext cx="7252950" cy="39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7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 UI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/>
        </p:nvSpPr>
        <p:spPr>
          <a:xfrm>
            <a:off x="4195053" y="171560"/>
            <a:ext cx="753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814725" y="682275"/>
            <a:ext cx="8499600" cy="3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3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br>
              <a:rPr lang="ko" sz="13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개발 인원 및 역할</a:t>
            </a:r>
            <a:b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개발환경</a:t>
            </a:r>
            <a:b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3) 게임 개요</a:t>
            </a:r>
            <a:b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4) 게임 배경 </a:t>
            </a:r>
            <a:endParaRPr sz="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algun Gothic"/>
              <a:buAutoNum type="romanUcPeriod"/>
            </a:pPr>
            <a:r>
              <a:rPr lang="ko" sz="13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및 콘텐츠</a:t>
            </a:r>
            <a:endParaRPr sz="13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게임 규칙</a:t>
            </a:r>
            <a:endParaRPr sz="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정비 시간</a:t>
            </a:r>
            <a:endParaRPr sz="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3) 전투 시스템</a:t>
            </a:r>
            <a:endParaRPr sz="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4) 상점</a:t>
            </a:r>
            <a:endParaRPr sz="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5) 아이템</a:t>
            </a:r>
            <a:endParaRPr sz="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6) 플로우차트</a:t>
            </a:r>
            <a:endParaRPr sz="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algun Gothic"/>
              <a:buAutoNum type="romanUcPeriod"/>
            </a:pPr>
            <a:r>
              <a:rPr lang="ko" sz="13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</a:t>
            </a:r>
            <a:endParaRPr sz="13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algun Gothic"/>
              <a:buAutoNum type="romanUcPeriod"/>
            </a:pPr>
            <a:r>
              <a:rPr lang="ko" sz="13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 sz="13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algun Gothic"/>
              <a:buAutoNum type="romanUcPeriod"/>
            </a:pPr>
            <a:r>
              <a:rPr lang="ko" sz="13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Character</a:t>
            </a:r>
            <a:endParaRPr sz="13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algun Gothic"/>
              <a:buAutoNum type="romanUcPeriod"/>
            </a:pPr>
            <a:r>
              <a:rPr lang="ko" sz="13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Effect</a:t>
            </a:r>
            <a:endParaRPr sz="16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8" descr="의류, 사람, 위장, 군대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3104" y="0"/>
            <a:ext cx="36377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8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/>
          <p:nvPr/>
        </p:nvSpPr>
        <p:spPr>
          <a:xfrm>
            <a:off x="2855714" y="921687"/>
            <a:ext cx="3432571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캐릭터 프로필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59"/>
          <p:cNvSpPr txBox="1"/>
          <p:nvPr/>
        </p:nvSpPr>
        <p:spPr>
          <a:xfrm>
            <a:off x="1038478" y="1611827"/>
            <a:ext cx="62286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이름: 마셜 콜트(Marshal Colt)</a:t>
            </a:r>
            <a:endParaRPr sz="110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출신지: 미국 서부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상태: 아포칼립스 생존자, 슈퍼면역 보균자, </a:t>
            </a: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 육군 특수작전부대 출신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원인을 알 수 없는 바이러스에 의해 좀비 아포칼립스가 </a:t>
            </a: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발생하고</a:t>
            </a: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 육군 출신인 그의 집앞까지 좀비가 들이닥치게 되었습니다. </a:t>
            </a:r>
            <a:endParaRPr sz="210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그는 생존을 위해 싸우게됩니다. </a:t>
            </a:r>
            <a:endParaRPr sz="210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/>
        </p:nvSpPr>
        <p:spPr>
          <a:xfrm>
            <a:off x="2855714" y="921687"/>
            <a:ext cx="2708815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조작방법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60"/>
          <p:cNvSpPr txBox="1"/>
          <p:nvPr/>
        </p:nvSpPr>
        <p:spPr>
          <a:xfrm>
            <a:off x="1031503" y="1650802"/>
            <a:ext cx="6228600" cy="271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키보드 기반 이동</a:t>
            </a:r>
            <a:endParaRPr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이동: WASD</a:t>
            </a:r>
            <a:endParaRPr sz="1100" dirty="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공격: 마우스 좌클릭</a:t>
            </a: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</a:t>
            </a:r>
            <a:endParaRPr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달리기: SHIFT</a:t>
            </a:r>
            <a:endParaRPr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4B465E"/>
              </a:buClr>
              <a:buSzPts val="2100"/>
              <a:buFont typeface="Malgun Gothic"/>
              <a:buChar char="▪"/>
            </a:pP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스팀팩: F</a:t>
            </a:r>
            <a:endParaRPr lang="en-US" altLang="ko"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4B465E"/>
              </a:buClr>
              <a:buSzPts val="2100"/>
              <a:buFont typeface="Malgun Gothic"/>
              <a:buChar char="▪"/>
            </a:pP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재장전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: R</a:t>
            </a:r>
            <a:endParaRPr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60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/>
        </p:nvSpPr>
        <p:spPr>
          <a:xfrm>
            <a:off x="3477802" y="928685"/>
            <a:ext cx="2093261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시점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61"/>
          <p:cNvSpPr txBox="1"/>
          <p:nvPr/>
        </p:nvSpPr>
        <p:spPr>
          <a:xfrm>
            <a:off x="1031503" y="1650802"/>
            <a:ext cx="6228600" cy="3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인칭 카메라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카메라가 회전하면 플레이어도 같은 방향으로 회전합니다.</a:t>
            </a:r>
            <a:endParaRPr sz="110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마우스 좌우 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Yaw방향으로 </a:t>
            </a: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카메라가</a:t>
            </a: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회전합니다.</a:t>
            </a:r>
            <a:endParaRPr sz="110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마우스 상하 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Pitch방향으로 </a:t>
            </a: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카메라가 </a:t>
            </a: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회전합니다. 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61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 txBox="1"/>
          <p:nvPr/>
        </p:nvSpPr>
        <p:spPr>
          <a:xfrm>
            <a:off x="3302854" y="235887"/>
            <a:ext cx="1963418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1인칭 카메라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2" name="Google Shape;472;p62" descr="스크린샷, 하늘, 구름, 3D 모델링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846" y="674416"/>
            <a:ext cx="6717082" cy="438626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2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/>
        </p:nvSpPr>
        <p:spPr>
          <a:xfrm>
            <a:off x="3302854" y="235887"/>
            <a:ext cx="2271195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1인칭 왼쪽회전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9" name="Google Shape;479;p63" descr="구름, 하늘, 스크린샷, 야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687" y="828675"/>
            <a:ext cx="6673750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3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 txBox="1"/>
          <p:nvPr/>
        </p:nvSpPr>
        <p:spPr>
          <a:xfrm>
            <a:off x="3302854" y="235887"/>
            <a:ext cx="2578972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1인칭 오른쪽회전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6" name="Google Shape;486;p64" descr="하늘, 스크린샷, 3D 모델링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498" y="792956"/>
            <a:ext cx="7034942" cy="435054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4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/>
          <p:nvPr/>
        </p:nvSpPr>
        <p:spPr>
          <a:xfrm>
            <a:off x="2673037" y="872701"/>
            <a:ext cx="3124794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애니메이션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65"/>
          <p:cNvSpPr txBox="1"/>
          <p:nvPr/>
        </p:nvSpPr>
        <p:spPr>
          <a:xfrm>
            <a:off x="1031503" y="1650802"/>
            <a:ext cx="6228645" cy="343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 애니메이션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캐릭터의 속도에 따라 상태가 변경된다.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속도 0 ~ 600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전투 애니메이션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플레이어의 키 입력에 따라 상태가 변경된다.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Shooting상태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Reloading상태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65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 txBox="1"/>
          <p:nvPr/>
        </p:nvSpPr>
        <p:spPr>
          <a:xfrm>
            <a:off x="3351838" y="124807"/>
            <a:ext cx="2417870" cy="8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Idle 상태(속도0)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5" name="그림 4" descr="의류, PC 게임, 스크린샷, 무기이(가) 표시된 사진&#10;&#10;자동 생성된 설명">
            <a:extLst>
              <a:ext uri="{FF2B5EF4-FFF2-40B4-BE49-F238E27FC236}">
                <a16:creationId xmlns:a16="http://schemas.microsoft.com/office/drawing/2014/main" id="{136EDCFC-6037-25AF-FC43-560C2985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855518"/>
            <a:ext cx="541972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7"/>
          <p:cNvSpPr txBox="1"/>
          <p:nvPr/>
        </p:nvSpPr>
        <p:spPr>
          <a:xfrm>
            <a:off x="3351838" y="124807"/>
            <a:ext cx="3419635" cy="8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 상태(속도 0초과)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67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3" name="그림 2" descr="무기, 소총, PC 게임, 총기이(가) 표시된 사진&#10;&#10;자동 생성된 설명">
            <a:extLst>
              <a:ext uri="{FF2B5EF4-FFF2-40B4-BE49-F238E27FC236}">
                <a16:creationId xmlns:a16="http://schemas.microsoft.com/office/drawing/2014/main" id="{736105FF-C639-8D74-B861-41C90B48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47" y="890154"/>
            <a:ext cx="541972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/>
        </p:nvSpPr>
        <p:spPr>
          <a:xfrm>
            <a:off x="2825253" y="938100"/>
            <a:ext cx="34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인원 및 </a:t>
            </a: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2825248" y="2022025"/>
            <a:ext cx="36627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Character</a:t>
            </a: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" sz="21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이희성</a:t>
            </a:r>
            <a:endParaRPr sz="21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</a:t>
            </a:r>
            <a:r>
              <a:rPr lang="en-US" alt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Effect</a:t>
            </a:r>
            <a:r>
              <a:rPr 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오시진</a:t>
            </a:r>
            <a:endParaRPr sz="2100" b="0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UI, Effect</a:t>
            </a:r>
            <a:r>
              <a:rPr 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김동환</a:t>
            </a:r>
            <a:endParaRPr sz="2100" b="0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4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8"/>
          <p:cNvSpPr txBox="1"/>
          <p:nvPr/>
        </p:nvSpPr>
        <p:spPr>
          <a:xfrm>
            <a:off x="3351839" y="124807"/>
            <a:ext cx="2187038" cy="8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Shooting 상태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68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3" name="그림 2" descr="무기, 의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8D44DAFB-3B3C-2D64-56BE-71B2ED8A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95" y="723900"/>
            <a:ext cx="541972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9"/>
          <p:cNvSpPr txBox="1"/>
          <p:nvPr/>
        </p:nvSpPr>
        <p:spPr>
          <a:xfrm>
            <a:off x="3351839" y="124807"/>
            <a:ext cx="1855216" cy="8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Reload 상태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69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3" name="그림 2" descr="무기, PC 게임, 스크린샷, 의류이(가) 표시된 사진&#10;&#10;자동 생성된 설명">
            <a:extLst>
              <a:ext uri="{FF2B5EF4-FFF2-40B4-BE49-F238E27FC236}">
                <a16:creationId xmlns:a16="http://schemas.microsoft.com/office/drawing/2014/main" id="{57236D4D-02DB-EC57-7BAE-082A274E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65" y="723900"/>
            <a:ext cx="541972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70" descr="장난감, 액션 피겨이(가) 표시된 사진&#10;&#10;낮은 신뢰도로 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3038" y="85378"/>
            <a:ext cx="2957925" cy="497274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0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1"/>
          <p:cNvSpPr txBox="1"/>
          <p:nvPr/>
        </p:nvSpPr>
        <p:spPr>
          <a:xfrm>
            <a:off x="3253082" y="914689"/>
            <a:ext cx="1785485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좀비 프로필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71"/>
          <p:cNvSpPr txBox="1"/>
          <p:nvPr/>
        </p:nvSpPr>
        <p:spPr>
          <a:xfrm>
            <a:off x="1031503" y="1650802"/>
            <a:ext cx="6228600" cy="3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종족: 구울(</a:t>
            </a:r>
            <a:r>
              <a:rPr lang="ko" sz="21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Ghoul</a:t>
            </a: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출몰지역: 전세계에 넓게 퍼져있는 일반적인 좀비입니다.</a:t>
            </a:r>
            <a:endParaRPr sz="110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특징: </a:t>
            </a: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기본적으로 무리를 지어 다니며 인간의 위치를 본능적으로 느끼고 위치를 감지하면 먹이로 인식하고 공격하려는 성질이 있습니다. </a:t>
            </a: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일반적인 사람이 물리면 같은 종족으로 변하게 됩니다.</a:t>
            </a:r>
            <a:endParaRPr sz="1100"/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71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2"/>
          <p:cNvSpPr txBox="1"/>
          <p:nvPr/>
        </p:nvSpPr>
        <p:spPr>
          <a:xfrm>
            <a:off x="2673037" y="872701"/>
            <a:ext cx="2401038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좀비 애니메이션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72"/>
          <p:cNvSpPr txBox="1"/>
          <p:nvPr/>
        </p:nvSpPr>
        <p:spPr>
          <a:xfrm>
            <a:off x="1031503" y="1650802"/>
            <a:ext cx="6228645" cy="115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 애니메이션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캐릭터의 속도에 따라 상태가 변경된다.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속도 0 ~ 600</a:t>
            </a:r>
            <a:endParaRPr sz="1100"/>
          </a:p>
        </p:txBody>
      </p:sp>
      <p:sp>
        <p:nvSpPr>
          <p:cNvPr id="542" name="Google Shape;542;p72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/>
          <p:cNvSpPr txBox="1"/>
          <p:nvPr/>
        </p:nvSpPr>
        <p:spPr>
          <a:xfrm>
            <a:off x="3351838" y="124807"/>
            <a:ext cx="2417870" cy="8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Idle 상태(속도0)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8" name="Google Shape;548;p73" descr="조각상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4392" y="685537"/>
            <a:ext cx="3515216" cy="377242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3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4"/>
          <p:cNvSpPr txBox="1"/>
          <p:nvPr/>
        </p:nvSpPr>
        <p:spPr>
          <a:xfrm>
            <a:off x="3351838" y="124807"/>
            <a:ext cx="3419635" cy="8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 상태(속도 0초과)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5" name="Google Shape;555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2352" y="724833"/>
            <a:ext cx="4151098" cy="369383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4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D10861C5-3E24-3EC9-9538-75383ECC9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1">
            <a:extLst>
              <a:ext uri="{FF2B5EF4-FFF2-40B4-BE49-F238E27FC236}">
                <a16:creationId xmlns:a16="http://schemas.microsoft.com/office/drawing/2014/main" id="{4DA67C95-7D12-3C90-E00E-90942085BA2A}"/>
              </a:ext>
            </a:extLst>
          </p:cNvPr>
          <p:cNvSpPr txBox="1"/>
          <p:nvPr/>
        </p:nvSpPr>
        <p:spPr>
          <a:xfrm>
            <a:off x="3253082" y="914689"/>
            <a:ext cx="1785485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좀비 프로필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71">
            <a:extLst>
              <a:ext uri="{FF2B5EF4-FFF2-40B4-BE49-F238E27FC236}">
                <a16:creationId xmlns:a16="http://schemas.microsoft.com/office/drawing/2014/main" id="{88F737D3-A3A0-9211-3F19-C6003512EB7A}"/>
              </a:ext>
            </a:extLst>
          </p:cNvPr>
          <p:cNvSpPr txBox="1"/>
          <p:nvPr/>
        </p:nvSpPr>
        <p:spPr>
          <a:xfrm>
            <a:off x="1031503" y="1650802"/>
            <a:ext cx="6228600" cy="291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종족: </a:t>
            </a:r>
            <a:r>
              <a:rPr lang="ko-KR" altLang="en-US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탱크</a:t>
            </a:r>
            <a:r>
              <a:rPr lang="en-US" altLang="ko-KR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Tank</a:t>
            </a: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출몰지역: </a:t>
            </a:r>
            <a:r>
              <a:rPr lang="ko-KR" altLang="en-US" sz="2100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특수계체로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드물게 등장합니다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100" dirty="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특징: </a:t>
            </a:r>
            <a:r>
              <a:rPr lang="ko-KR" altLang="en-US" sz="2100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특수계체로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일반적인 좀비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비해 덩치가 크고 </a:t>
            </a:r>
            <a:r>
              <a:rPr lang="ko-KR" altLang="en-US" sz="2100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일반좀비의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몇 배의 달하는 힘을 가지고 있습니다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돌진을 하거나 주먹을 휘두르는 공격을 합니다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100" dirty="0"/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71">
            <a:extLst>
              <a:ext uri="{FF2B5EF4-FFF2-40B4-BE49-F238E27FC236}">
                <a16:creationId xmlns:a16="http://schemas.microsoft.com/office/drawing/2014/main" id="{84379E3C-C900-B186-F287-4DFF47263BA3}"/>
              </a:ext>
            </a:extLst>
          </p:cNvPr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8865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546">
          <a:extLst>
            <a:ext uri="{FF2B5EF4-FFF2-40B4-BE49-F238E27FC236}">
              <a16:creationId xmlns:a16="http://schemas.microsoft.com/office/drawing/2014/main" id="{8F1DE876-5D7E-AB51-C025-3F38A9C2D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>
            <a:extLst>
              <a:ext uri="{FF2B5EF4-FFF2-40B4-BE49-F238E27FC236}">
                <a16:creationId xmlns:a16="http://schemas.microsoft.com/office/drawing/2014/main" id="{90F18522-A732-1A10-0CD8-CCAB85F5757C}"/>
              </a:ext>
            </a:extLst>
          </p:cNvPr>
          <p:cNvSpPr txBox="1"/>
          <p:nvPr/>
        </p:nvSpPr>
        <p:spPr>
          <a:xfrm>
            <a:off x="2784282" y="117304"/>
            <a:ext cx="3575435" cy="87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상태(속도0</a:t>
            </a:r>
            <a:r>
              <a:rPr lang="en-US" alt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초과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73">
            <a:extLst>
              <a:ext uri="{FF2B5EF4-FFF2-40B4-BE49-F238E27FC236}">
                <a16:creationId xmlns:a16="http://schemas.microsoft.com/office/drawing/2014/main" id="{3AC8DFAC-F68C-75EF-2582-C7239C56522F}"/>
              </a:ext>
            </a:extLst>
          </p:cNvPr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3" name="그림 2" descr="만화 영화, PC 게임, 잔디이(가) 표시된 사진&#10;&#10;자동 생성된 설명">
            <a:extLst>
              <a:ext uri="{FF2B5EF4-FFF2-40B4-BE49-F238E27FC236}">
                <a16:creationId xmlns:a16="http://schemas.microsoft.com/office/drawing/2014/main" id="{DA63230E-6DE7-4463-98B5-C2925EFE3C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10" y="817419"/>
            <a:ext cx="3513600" cy="37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44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546">
          <a:extLst>
            <a:ext uri="{FF2B5EF4-FFF2-40B4-BE49-F238E27FC236}">
              <a16:creationId xmlns:a16="http://schemas.microsoft.com/office/drawing/2014/main" id="{8615926B-ED07-42B3-BE72-72671375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>
            <a:extLst>
              <a:ext uri="{FF2B5EF4-FFF2-40B4-BE49-F238E27FC236}">
                <a16:creationId xmlns:a16="http://schemas.microsoft.com/office/drawing/2014/main" id="{BDA0718F-6167-B27F-B111-B4F2AE8D5B2E}"/>
              </a:ext>
            </a:extLst>
          </p:cNvPr>
          <p:cNvSpPr txBox="1"/>
          <p:nvPr/>
        </p:nvSpPr>
        <p:spPr>
          <a:xfrm>
            <a:off x="2729346" y="159443"/>
            <a:ext cx="3969327" cy="87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lang="en-US" alt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un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상태(</a:t>
            </a:r>
            <a:r>
              <a:rPr lang="ko-KR" altLang="en-US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시간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73">
            <a:extLst>
              <a:ext uri="{FF2B5EF4-FFF2-40B4-BE49-F238E27FC236}">
                <a16:creationId xmlns:a16="http://schemas.microsoft.com/office/drawing/2014/main" id="{D1C6A851-AFB4-DCBA-608D-FD017C9F9113}"/>
              </a:ext>
            </a:extLst>
          </p:cNvPr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3" name="그림 2" descr="포유류, 스크린샷, 만화 영화, PC 게임이(가) 표시된 사진&#10;&#10;자동 생성된 설명">
            <a:extLst>
              <a:ext uri="{FF2B5EF4-FFF2-40B4-BE49-F238E27FC236}">
                <a16:creationId xmlns:a16="http://schemas.microsoft.com/office/drawing/2014/main" id="{38B62721-2E62-7D82-CF79-9D134CE0027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29346" y="838197"/>
            <a:ext cx="3513600" cy="37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8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-2286" y="1166"/>
            <a:ext cx="9141714" cy="5143500"/>
          </a:xfrm>
          <a:prstGeom prst="rect">
            <a:avLst/>
          </a:prstGeom>
          <a:gradFill>
            <a:gsLst>
              <a:gs pos="0">
                <a:srgbClr val="929292"/>
              </a:gs>
              <a:gs pos="23000">
                <a:srgbClr val="929292"/>
              </a:gs>
              <a:gs pos="69000">
                <a:srgbClr val="7B7B7B"/>
              </a:gs>
              <a:gs pos="97000">
                <a:srgbClr val="737373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0" y="1166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3847754" y="5"/>
                </a:moveTo>
                <a:lnTo>
                  <a:pt x="3847754" y="4197373"/>
                </a:lnTo>
                <a:lnTo>
                  <a:pt x="4423416" y="4197373"/>
                </a:lnTo>
                <a:lnTo>
                  <a:pt x="4430942" y="4172627"/>
                </a:lnTo>
                <a:cubicBezTo>
                  <a:pt x="4453920" y="4128344"/>
                  <a:pt x="4509064" y="4095758"/>
                  <a:pt x="4570893" y="4067350"/>
                </a:cubicBezTo>
                <a:cubicBezTo>
                  <a:pt x="4731315" y="3997165"/>
                  <a:pt x="4908447" y="4013876"/>
                  <a:pt x="5082240" y="4000508"/>
                </a:cubicBezTo>
                <a:cubicBezTo>
                  <a:pt x="5312846" y="3970428"/>
                  <a:pt x="5533424" y="3900244"/>
                  <a:pt x="5767374" y="3903586"/>
                </a:cubicBezTo>
                <a:cubicBezTo>
                  <a:pt x="5987953" y="3833401"/>
                  <a:pt x="6231927" y="3910270"/>
                  <a:pt x="6455849" y="3820032"/>
                </a:cubicBezTo>
                <a:cubicBezTo>
                  <a:pt x="6683114" y="3820032"/>
                  <a:pt x="6913720" y="3820032"/>
                  <a:pt x="7144325" y="3820032"/>
                </a:cubicBezTo>
                <a:cubicBezTo>
                  <a:pt x="7211170" y="3823375"/>
                  <a:pt x="7274668" y="3823375"/>
                  <a:pt x="7341512" y="3826717"/>
                </a:cubicBezTo>
                <a:cubicBezTo>
                  <a:pt x="7341512" y="3826717"/>
                  <a:pt x="7344854" y="3826717"/>
                  <a:pt x="7344854" y="3826717"/>
                </a:cubicBezTo>
                <a:lnTo>
                  <a:pt x="7534641" y="3832816"/>
                </a:lnTo>
                <a:lnTo>
                  <a:pt x="7534641" y="5"/>
                </a:lnTo>
                <a:close/>
                <a:moveTo>
                  <a:pt x="3728859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7653538" y="1"/>
                </a:lnTo>
                <a:lnTo>
                  <a:pt x="7653538" y="3836633"/>
                </a:lnTo>
                <a:lnTo>
                  <a:pt x="7773901" y="3840500"/>
                </a:lnTo>
                <a:cubicBezTo>
                  <a:pt x="7916359" y="3845096"/>
                  <a:pt x="8058399" y="3850109"/>
                  <a:pt x="8200440" y="3856793"/>
                </a:cubicBezTo>
                <a:cubicBezTo>
                  <a:pt x="8307387" y="3856793"/>
                  <a:pt x="8410993" y="3860135"/>
                  <a:pt x="8517940" y="3860135"/>
                </a:cubicBezTo>
                <a:cubicBezTo>
                  <a:pt x="8745205" y="3876845"/>
                  <a:pt x="8975812" y="3886871"/>
                  <a:pt x="9206418" y="3863477"/>
                </a:cubicBezTo>
                <a:cubicBezTo>
                  <a:pt x="9437024" y="3883530"/>
                  <a:pt x="9660946" y="3870162"/>
                  <a:pt x="9891553" y="3850108"/>
                </a:cubicBezTo>
                <a:cubicBezTo>
                  <a:pt x="10125500" y="3873504"/>
                  <a:pt x="10356108" y="3840082"/>
                  <a:pt x="10586714" y="3810003"/>
                </a:cubicBezTo>
                <a:cubicBezTo>
                  <a:pt x="10817321" y="3823372"/>
                  <a:pt x="11047927" y="3823372"/>
                  <a:pt x="11271848" y="3756529"/>
                </a:cubicBezTo>
                <a:cubicBezTo>
                  <a:pt x="11442298" y="3830056"/>
                  <a:pt x="11525851" y="3589423"/>
                  <a:pt x="11709667" y="3636212"/>
                </a:cubicBezTo>
                <a:cubicBezTo>
                  <a:pt x="11893484" y="3686345"/>
                  <a:pt x="12023827" y="3495843"/>
                  <a:pt x="12184248" y="3429001"/>
                </a:cubicBezTo>
                <a:lnTo>
                  <a:pt x="12192000" y="3437173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57989"/>
                </a:lnTo>
                <a:lnTo>
                  <a:pt x="6542821" y="6857989"/>
                </a:lnTo>
                <a:lnTo>
                  <a:pt x="6553813" y="6856417"/>
                </a:lnTo>
                <a:cubicBezTo>
                  <a:pt x="6636844" y="6844080"/>
                  <a:pt x="6761651" y="6822931"/>
                  <a:pt x="6836849" y="6797865"/>
                </a:cubicBezTo>
                <a:cubicBezTo>
                  <a:pt x="6663059" y="6794522"/>
                  <a:pt x="5977924" y="6667523"/>
                  <a:pt x="5951187" y="6644126"/>
                </a:cubicBezTo>
                <a:cubicBezTo>
                  <a:pt x="5964556" y="6637442"/>
                  <a:pt x="5984611" y="6630759"/>
                  <a:pt x="6001320" y="6624073"/>
                </a:cubicBezTo>
                <a:cubicBezTo>
                  <a:pt x="5964556" y="6604022"/>
                  <a:pt x="5934477" y="6580627"/>
                  <a:pt x="5904397" y="6543863"/>
                </a:cubicBezTo>
                <a:cubicBezTo>
                  <a:pt x="5807476" y="6420205"/>
                  <a:pt x="5643712" y="6463653"/>
                  <a:pt x="5506684" y="6416862"/>
                </a:cubicBezTo>
                <a:cubicBezTo>
                  <a:pt x="5593580" y="6156177"/>
                  <a:pt x="5824187" y="6253098"/>
                  <a:pt x="6001320" y="6202967"/>
                </a:cubicBezTo>
                <a:cubicBezTo>
                  <a:pt x="5536764" y="6049228"/>
                  <a:pt x="5627001" y="5969017"/>
                  <a:pt x="5443186" y="5912202"/>
                </a:cubicBezTo>
                <a:cubicBezTo>
                  <a:pt x="5212579" y="5842017"/>
                  <a:pt x="5159104" y="5842017"/>
                  <a:pt x="5159104" y="5842017"/>
                </a:cubicBezTo>
                <a:cubicBezTo>
                  <a:pt x="5429816" y="5628122"/>
                  <a:pt x="5754003" y="5858729"/>
                  <a:pt x="6094899" y="5477726"/>
                </a:cubicBezTo>
                <a:cubicBezTo>
                  <a:pt x="5767371" y="5424253"/>
                  <a:pt x="4788128" y="5397515"/>
                  <a:pt x="4577576" y="5297251"/>
                </a:cubicBezTo>
                <a:cubicBezTo>
                  <a:pt x="4657786" y="5334014"/>
                  <a:pt x="4664471" y="5223724"/>
                  <a:pt x="4701234" y="5223724"/>
                </a:cubicBezTo>
                <a:cubicBezTo>
                  <a:pt x="5012051" y="5220383"/>
                  <a:pt x="5329552" y="5283884"/>
                  <a:pt x="5643712" y="5243777"/>
                </a:cubicBezTo>
                <a:cubicBezTo>
                  <a:pt x="5700528" y="5240436"/>
                  <a:pt x="5790766" y="5270513"/>
                  <a:pt x="5800793" y="5186961"/>
                </a:cubicBezTo>
                <a:cubicBezTo>
                  <a:pt x="5810818" y="5083355"/>
                  <a:pt x="5693843" y="5106750"/>
                  <a:pt x="5643712" y="5096724"/>
                </a:cubicBezTo>
                <a:cubicBezTo>
                  <a:pt x="5439842" y="5063302"/>
                  <a:pt x="5239316" y="5049935"/>
                  <a:pt x="5032104" y="5029881"/>
                </a:cubicBezTo>
                <a:cubicBezTo>
                  <a:pt x="4945209" y="5019854"/>
                  <a:pt x="4838261" y="5039907"/>
                  <a:pt x="4871682" y="4879485"/>
                </a:cubicBezTo>
                <a:cubicBezTo>
                  <a:pt x="4844944" y="4725749"/>
                  <a:pt x="4684523" y="4779222"/>
                  <a:pt x="4600971" y="4705695"/>
                </a:cubicBezTo>
                <a:cubicBezTo>
                  <a:pt x="4641075" y="4618800"/>
                  <a:pt x="4754708" y="4678959"/>
                  <a:pt x="4788128" y="4561984"/>
                </a:cubicBezTo>
                <a:cubicBezTo>
                  <a:pt x="4627707" y="4598747"/>
                  <a:pt x="4644418" y="4344747"/>
                  <a:pt x="4483995" y="4348088"/>
                </a:cubicBezTo>
                <a:lnTo>
                  <a:pt x="4460097" y="4316252"/>
                </a:lnTo>
                <a:lnTo>
                  <a:pt x="0" y="4316252"/>
                </a:lnTo>
                <a:lnTo>
                  <a:pt x="0" y="4197368"/>
                </a:lnTo>
                <a:lnTo>
                  <a:pt x="3728859" y="4197368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44"/>
          <p:cNvSpPr txBox="1"/>
          <p:nvPr/>
        </p:nvSpPr>
        <p:spPr>
          <a:xfrm>
            <a:off x="4757738" y="3136105"/>
            <a:ext cx="4129361" cy="110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sz="3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p44" descr="블랙, 어둠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640" y="572163"/>
            <a:ext cx="2095310" cy="209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8223" y="1089851"/>
            <a:ext cx="2173404" cy="89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1314" y="1150370"/>
            <a:ext cx="2628427" cy="69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 descr="폰트, 그래픽, 그래픽 디자인, 타이포그래피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6640" y="3765218"/>
            <a:ext cx="2801583" cy="70039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546">
          <a:extLst>
            <a:ext uri="{FF2B5EF4-FFF2-40B4-BE49-F238E27FC236}">
              <a16:creationId xmlns:a16="http://schemas.microsoft.com/office/drawing/2014/main" id="{866FCC66-2264-6E24-CEF6-15F352D8A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>
            <a:extLst>
              <a:ext uri="{FF2B5EF4-FFF2-40B4-BE49-F238E27FC236}">
                <a16:creationId xmlns:a16="http://schemas.microsoft.com/office/drawing/2014/main" id="{81B2B25C-BBFB-AD4D-8540-2000CBB7E57A}"/>
              </a:ext>
            </a:extLst>
          </p:cNvPr>
          <p:cNvSpPr txBox="1"/>
          <p:nvPr/>
        </p:nvSpPr>
        <p:spPr>
          <a:xfrm>
            <a:off x="2814392" y="137642"/>
            <a:ext cx="3859453" cy="87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Attack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상태</a:t>
            </a:r>
            <a:r>
              <a:rPr lang="en-US" alt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위치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73">
            <a:extLst>
              <a:ext uri="{FF2B5EF4-FFF2-40B4-BE49-F238E27FC236}">
                <a16:creationId xmlns:a16="http://schemas.microsoft.com/office/drawing/2014/main" id="{E14AC91F-9170-F1F8-60AF-1F18615A80DF}"/>
              </a:ext>
            </a:extLst>
          </p:cNvPr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3" name="그림 2" descr="PC 게임, 스크린샷, 포유류이(가) 표시된 사진&#10;&#10;자동 생성된 설명">
            <a:extLst>
              <a:ext uri="{FF2B5EF4-FFF2-40B4-BE49-F238E27FC236}">
                <a16:creationId xmlns:a16="http://schemas.microsoft.com/office/drawing/2014/main" id="{C925ED6A-D6DA-94F2-1611-5B8754F146F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15225" y="782781"/>
            <a:ext cx="3513600" cy="37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56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5"/>
          <p:cNvSpPr txBox="1"/>
          <p:nvPr/>
        </p:nvSpPr>
        <p:spPr>
          <a:xfrm>
            <a:off x="4140860" y="280326"/>
            <a:ext cx="118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NPC AI</a:t>
            </a:r>
            <a:endParaRPr sz="1100"/>
          </a:p>
        </p:txBody>
      </p:sp>
      <p:sp>
        <p:nvSpPr>
          <p:cNvPr id="562" name="Google Shape;562;p75"/>
          <p:cNvSpPr/>
          <p:nvPr/>
        </p:nvSpPr>
        <p:spPr>
          <a:xfrm>
            <a:off x="3556813" y="833447"/>
            <a:ext cx="1202635" cy="6634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일정한 범위 탐지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75"/>
          <p:cNvSpPr txBox="1"/>
          <p:nvPr/>
        </p:nvSpPr>
        <p:spPr>
          <a:xfrm>
            <a:off x="6388220" y="968984"/>
            <a:ext cx="1834585" cy="39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FSM으로 구현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75"/>
          <p:cNvSpPr/>
          <p:nvPr/>
        </p:nvSpPr>
        <p:spPr>
          <a:xfrm>
            <a:off x="4572000" y="2071149"/>
            <a:ext cx="1416326" cy="6634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75"/>
          <p:cNvSpPr/>
          <p:nvPr/>
        </p:nvSpPr>
        <p:spPr>
          <a:xfrm>
            <a:off x="1797653" y="3201307"/>
            <a:ext cx="1416326" cy="6634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추적 범위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75"/>
          <p:cNvSpPr/>
          <p:nvPr/>
        </p:nvSpPr>
        <p:spPr>
          <a:xfrm>
            <a:off x="2641470" y="2071150"/>
            <a:ext cx="1416326" cy="6634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감지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75"/>
          <p:cNvSpPr/>
          <p:nvPr/>
        </p:nvSpPr>
        <p:spPr>
          <a:xfrm>
            <a:off x="947396" y="4361717"/>
            <a:ext cx="1416300" cy="663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계속추적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75"/>
          <p:cNvSpPr/>
          <p:nvPr/>
        </p:nvSpPr>
        <p:spPr>
          <a:xfrm>
            <a:off x="2857699" y="4331463"/>
            <a:ext cx="1416300" cy="663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복귀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75"/>
          <p:cNvSpPr/>
          <p:nvPr/>
        </p:nvSpPr>
        <p:spPr>
          <a:xfrm>
            <a:off x="3556813" y="1568637"/>
            <a:ext cx="500983" cy="46113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75"/>
          <p:cNvSpPr/>
          <p:nvPr/>
        </p:nvSpPr>
        <p:spPr>
          <a:xfrm>
            <a:off x="4423211" y="1569367"/>
            <a:ext cx="500983" cy="46113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75"/>
          <p:cNvSpPr/>
          <p:nvPr/>
        </p:nvSpPr>
        <p:spPr>
          <a:xfrm>
            <a:off x="2676681" y="2740170"/>
            <a:ext cx="500983" cy="46113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75"/>
          <p:cNvSpPr/>
          <p:nvPr/>
        </p:nvSpPr>
        <p:spPr>
          <a:xfrm>
            <a:off x="1797660" y="3864755"/>
            <a:ext cx="501000" cy="46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75"/>
          <p:cNvSpPr/>
          <p:nvPr/>
        </p:nvSpPr>
        <p:spPr>
          <a:xfrm>
            <a:off x="2857709" y="3864733"/>
            <a:ext cx="501000" cy="46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75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6"/>
          <p:cNvSpPr txBox="1"/>
          <p:nvPr/>
        </p:nvSpPr>
        <p:spPr>
          <a:xfrm>
            <a:off x="3287438" y="2352485"/>
            <a:ext cx="2093261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장비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77" descr="무기, 총기, 원거리 무기, 총신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0582" y="1446443"/>
            <a:ext cx="5322836" cy="239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7"/>
          <p:cNvSpPr txBox="1"/>
          <p:nvPr/>
        </p:nvSpPr>
        <p:spPr>
          <a:xfrm>
            <a:off x="3337444" y="645129"/>
            <a:ext cx="3409872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Assault Rifle(돌격소총)</a:t>
            </a:r>
            <a:endParaRPr sz="1100"/>
          </a:p>
        </p:txBody>
      </p:sp>
      <p:sp>
        <p:nvSpPr>
          <p:cNvPr id="586" name="Google Shape;586;p77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8"/>
          <p:cNvSpPr txBox="1"/>
          <p:nvPr/>
        </p:nvSpPr>
        <p:spPr>
          <a:xfrm>
            <a:off x="3337445" y="645129"/>
            <a:ext cx="1781734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Pistol(권총)</a:t>
            </a:r>
            <a:endParaRPr sz="1100"/>
          </a:p>
        </p:txBody>
      </p:sp>
      <p:pic>
        <p:nvPicPr>
          <p:cNvPr id="592" name="Google Shape;592;p78" descr="무기, 총기, 원거리 무기, 방아쇠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4650" y="1564481"/>
            <a:ext cx="5007323" cy="216455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8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/>
          <p:cNvSpPr txBox="1"/>
          <p:nvPr/>
        </p:nvSpPr>
        <p:spPr>
          <a:xfrm>
            <a:off x="2673037" y="872701"/>
            <a:ext cx="2201464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총기 성능 비교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79"/>
          <p:cNvSpPr txBox="1"/>
          <p:nvPr/>
        </p:nvSpPr>
        <p:spPr>
          <a:xfrm>
            <a:off x="4633026" y="1906400"/>
            <a:ext cx="27537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돌격 소총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피해량 ★★★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연사속도</a:t>
            </a: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★★★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장탄수 20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79"/>
          <p:cNvSpPr txBox="1"/>
          <p:nvPr/>
        </p:nvSpPr>
        <p:spPr>
          <a:xfrm>
            <a:off x="1208784" y="1906398"/>
            <a:ext cx="22014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권총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피해량 ★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연사속도</a:t>
            </a: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★★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장탄수 7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79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597">
          <a:extLst>
            <a:ext uri="{FF2B5EF4-FFF2-40B4-BE49-F238E27FC236}">
              <a16:creationId xmlns:a16="http://schemas.microsoft.com/office/drawing/2014/main" id="{7E9B2BD5-40DE-5285-1126-D618213B2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>
            <a:extLst>
              <a:ext uri="{FF2B5EF4-FFF2-40B4-BE49-F238E27FC236}">
                <a16:creationId xmlns:a16="http://schemas.microsoft.com/office/drawing/2014/main" id="{16DB28C4-1FBD-D744-4127-6A5E88EEACD7}"/>
              </a:ext>
            </a:extLst>
          </p:cNvPr>
          <p:cNvSpPr txBox="1"/>
          <p:nvPr/>
        </p:nvSpPr>
        <p:spPr>
          <a:xfrm>
            <a:off x="3012473" y="777547"/>
            <a:ext cx="3000000" cy="43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머즐</a:t>
            </a:r>
            <a:r>
              <a:rPr lang="ko-KR" altLang="en-US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플레시</a:t>
            </a: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79">
            <a:extLst>
              <a:ext uri="{FF2B5EF4-FFF2-40B4-BE49-F238E27FC236}">
                <a16:creationId xmlns:a16="http://schemas.microsoft.com/office/drawing/2014/main" id="{A386D111-D192-D062-9FF0-C3090AA302C5}"/>
              </a:ext>
            </a:extLst>
          </p:cNvPr>
          <p:cNvSpPr txBox="1"/>
          <p:nvPr/>
        </p:nvSpPr>
        <p:spPr>
          <a:xfrm>
            <a:off x="145700" y="0"/>
            <a:ext cx="3000000" cy="5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dirty="0">
                <a:solidFill>
                  <a:srgbClr val="F2F2F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VI.  Effect</a:t>
            </a:r>
            <a:endParaRPr dirty="0"/>
          </a:p>
        </p:txBody>
      </p:sp>
      <p:pic>
        <p:nvPicPr>
          <p:cNvPr id="4" name="그림 3" descr="빛, 밤이(가) 표시된 사진&#10;&#10;낮은 신뢰도로 자동 생성된 설명">
            <a:extLst>
              <a:ext uri="{FF2B5EF4-FFF2-40B4-BE49-F238E27FC236}">
                <a16:creationId xmlns:a16="http://schemas.microsoft.com/office/drawing/2014/main" id="{C83B5738-4108-305E-EF95-DCB8B2BDE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58" y="1498528"/>
            <a:ext cx="3010320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0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597">
          <a:extLst>
            <a:ext uri="{FF2B5EF4-FFF2-40B4-BE49-F238E27FC236}">
              <a16:creationId xmlns:a16="http://schemas.microsoft.com/office/drawing/2014/main" id="{E71BA34F-B898-B532-CD6F-1DED9E1A5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>
            <a:extLst>
              <a:ext uri="{FF2B5EF4-FFF2-40B4-BE49-F238E27FC236}">
                <a16:creationId xmlns:a16="http://schemas.microsoft.com/office/drawing/2014/main" id="{1FEE9614-44D3-3058-CF18-DC852580D79B}"/>
              </a:ext>
            </a:extLst>
          </p:cNvPr>
          <p:cNvSpPr txBox="1"/>
          <p:nvPr/>
        </p:nvSpPr>
        <p:spPr>
          <a:xfrm>
            <a:off x="3012473" y="777547"/>
            <a:ext cx="3000000" cy="43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</a:t>
            </a:r>
            <a:r>
              <a:rPr lang="ko-KR" altLang="en-US" sz="2400" b="1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피격시</a:t>
            </a: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79">
            <a:extLst>
              <a:ext uri="{FF2B5EF4-FFF2-40B4-BE49-F238E27FC236}">
                <a16:creationId xmlns:a16="http://schemas.microsoft.com/office/drawing/2014/main" id="{90B0B8C2-2B62-37A5-F8EA-1442CD63A46E}"/>
              </a:ext>
            </a:extLst>
          </p:cNvPr>
          <p:cNvSpPr txBox="1"/>
          <p:nvPr/>
        </p:nvSpPr>
        <p:spPr>
          <a:xfrm>
            <a:off x="145700" y="0"/>
            <a:ext cx="3000000" cy="5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dirty="0">
                <a:solidFill>
                  <a:srgbClr val="F2F2F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VI.  Effect</a:t>
            </a:r>
            <a:endParaRPr dirty="0"/>
          </a:p>
        </p:txBody>
      </p:sp>
      <p:pic>
        <p:nvPicPr>
          <p:cNvPr id="3" name="그림 2" descr="어둠, 아니메, 예술이(가) 표시된 사진&#10;&#10;자동 생성된 설명">
            <a:extLst>
              <a:ext uri="{FF2B5EF4-FFF2-40B4-BE49-F238E27FC236}">
                <a16:creationId xmlns:a16="http://schemas.microsoft.com/office/drawing/2014/main" id="{34A59B25-4AE0-8218-6E34-A1EF0D14E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700" y="1319957"/>
            <a:ext cx="5143500" cy="35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06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597">
          <a:extLst>
            <a:ext uri="{FF2B5EF4-FFF2-40B4-BE49-F238E27FC236}">
              <a16:creationId xmlns:a16="http://schemas.microsoft.com/office/drawing/2014/main" id="{9888C280-43CC-9A50-F7C5-9EC650FC2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>
            <a:extLst>
              <a:ext uri="{FF2B5EF4-FFF2-40B4-BE49-F238E27FC236}">
                <a16:creationId xmlns:a16="http://schemas.microsoft.com/office/drawing/2014/main" id="{8016B702-A56C-7E53-FB86-86DB13DE9BF9}"/>
              </a:ext>
            </a:extLst>
          </p:cNvPr>
          <p:cNvSpPr txBox="1"/>
          <p:nvPr/>
        </p:nvSpPr>
        <p:spPr>
          <a:xfrm>
            <a:off x="3012473" y="777547"/>
            <a:ext cx="3000000" cy="43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좀비 </a:t>
            </a:r>
            <a:r>
              <a:rPr lang="ko-KR" altLang="en-US" sz="2400" b="1" i="0" u="none" strike="noStrike" cap="none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피격시</a:t>
            </a: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79">
            <a:extLst>
              <a:ext uri="{FF2B5EF4-FFF2-40B4-BE49-F238E27FC236}">
                <a16:creationId xmlns:a16="http://schemas.microsoft.com/office/drawing/2014/main" id="{D492A5D3-CD1A-7220-E90A-0D3C47AF4303}"/>
              </a:ext>
            </a:extLst>
          </p:cNvPr>
          <p:cNvSpPr txBox="1"/>
          <p:nvPr/>
        </p:nvSpPr>
        <p:spPr>
          <a:xfrm>
            <a:off x="145700" y="0"/>
            <a:ext cx="3000000" cy="5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dirty="0">
                <a:solidFill>
                  <a:srgbClr val="F2F2F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VI.  Effect</a:t>
            </a:r>
            <a:endParaRPr dirty="0"/>
          </a:p>
        </p:txBody>
      </p:sp>
      <p:pic>
        <p:nvPicPr>
          <p:cNvPr id="4" name="그림 3" descr="불꽃놀이, 어둠이(가) 표시된 사진&#10;&#10;자동 생성된 설명">
            <a:extLst>
              <a:ext uri="{FF2B5EF4-FFF2-40B4-BE49-F238E27FC236}">
                <a16:creationId xmlns:a16="http://schemas.microsoft.com/office/drawing/2014/main" id="{81BBCD36-7DD3-AFF5-CD6D-250990C4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59" y="1273877"/>
            <a:ext cx="4843895" cy="36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83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0"/>
          <p:cNvSpPr txBox="1"/>
          <p:nvPr/>
        </p:nvSpPr>
        <p:spPr>
          <a:xfrm>
            <a:off x="2371800" y="1865025"/>
            <a:ext cx="44004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추후 개발 예정된 콘텐츠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/>
        </p:nvSpPr>
        <p:spPr>
          <a:xfrm>
            <a:off x="3477803" y="928684"/>
            <a:ext cx="147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1943800" y="2022025"/>
            <a:ext cx="63111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게임명 : Killing Floor </a:t>
            </a:r>
            <a:endParaRPr sz="1100"/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장르 : 서바이벌 FPS</a:t>
            </a:r>
            <a:endParaRPr sz="1100"/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인원 : 3명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기간 : 12월1일 ~ 2월2일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Malgun Gothic"/>
              <a:buChar char="•"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: PC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075" y="859725"/>
            <a:ext cx="1639000" cy="246297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1"/>
          <p:cNvSpPr txBox="1"/>
          <p:nvPr/>
        </p:nvSpPr>
        <p:spPr>
          <a:xfrm>
            <a:off x="2462601" y="359950"/>
            <a:ext cx="366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정비 시간 및 상점기능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81"/>
          <p:cNvSpPr txBox="1"/>
          <p:nvPr/>
        </p:nvSpPr>
        <p:spPr>
          <a:xfrm>
            <a:off x="1184475" y="2419948"/>
            <a:ext cx="6311100" cy="13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적을 모두 처치하여 웨이브가 끝나면 1분간 정비시간이 주어지며 ‘I’ 키를 눌러 상점 진입 가능</a:t>
            </a:r>
            <a:b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맵 각지에 방어구, 탄약, 돈 아이템이 스폰됨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3" name="Google Shape;61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513" y="1083252"/>
            <a:ext cx="134302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1"/>
          <p:cNvSpPr txBox="1"/>
          <p:nvPr/>
        </p:nvSpPr>
        <p:spPr>
          <a:xfrm>
            <a:off x="0" y="292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개발 예정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2"/>
          <p:cNvSpPr txBox="1"/>
          <p:nvPr/>
        </p:nvSpPr>
        <p:spPr>
          <a:xfrm>
            <a:off x="3596298" y="350200"/>
            <a:ext cx="294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상점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82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82"/>
          <p:cNvSpPr txBox="1"/>
          <p:nvPr/>
        </p:nvSpPr>
        <p:spPr>
          <a:xfrm>
            <a:off x="1184475" y="3080663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82"/>
          <p:cNvSpPr txBox="1"/>
          <p:nvPr/>
        </p:nvSpPr>
        <p:spPr>
          <a:xfrm>
            <a:off x="-195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개발 예정</a:t>
            </a:r>
            <a:endParaRPr/>
          </a:p>
        </p:txBody>
      </p:sp>
      <p:sp>
        <p:nvSpPr>
          <p:cNvPr id="623" name="Google Shape;623;p82"/>
          <p:cNvSpPr txBox="1"/>
          <p:nvPr/>
        </p:nvSpPr>
        <p:spPr>
          <a:xfrm>
            <a:off x="2567900" y="1324523"/>
            <a:ext cx="63111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적을 처치하면 약간의 크레딧을 얻으며 화면 오른쪽 아래에 표시됨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4" name="Google Shape;62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00" y="1324525"/>
            <a:ext cx="19716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25" y="2425528"/>
            <a:ext cx="3431124" cy="1953722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2"/>
          <p:cNvSpPr txBox="1"/>
          <p:nvPr/>
        </p:nvSpPr>
        <p:spPr>
          <a:xfrm>
            <a:off x="4072375" y="2657375"/>
            <a:ext cx="42438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상점에서는 돈을 소모하여 무기를 구매하거나 데미지, 발사 속도, 최대 장탄수를 업그레이드 할 수 있으며 또한 방어구 및 탄약 구매 가능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3"/>
          <p:cNvSpPr txBox="1"/>
          <p:nvPr/>
        </p:nvSpPr>
        <p:spPr>
          <a:xfrm>
            <a:off x="3464361" y="6730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상점 GUI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2" name="Google Shape;632;p83"/>
          <p:cNvPicPr preferRelativeResize="0"/>
          <p:nvPr/>
        </p:nvPicPr>
        <p:blipFill rotWithShape="1">
          <a:blip r:embed="rId3">
            <a:alphaModFix/>
          </a:blip>
          <a:srcRect t="10579" b="5252"/>
          <a:stretch/>
        </p:blipFill>
        <p:spPr>
          <a:xfrm>
            <a:off x="469100" y="845025"/>
            <a:ext cx="7702752" cy="364670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3"/>
          <p:cNvSpPr/>
          <p:nvPr/>
        </p:nvSpPr>
        <p:spPr>
          <a:xfrm>
            <a:off x="3905250" y="532125"/>
            <a:ext cx="1292700" cy="312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보유 크레딧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83"/>
          <p:cNvSpPr/>
          <p:nvPr/>
        </p:nvSpPr>
        <p:spPr>
          <a:xfrm>
            <a:off x="213600" y="596075"/>
            <a:ext cx="2147100" cy="312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보유 무기 리스트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83"/>
          <p:cNvSpPr/>
          <p:nvPr/>
        </p:nvSpPr>
        <p:spPr>
          <a:xfrm>
            <a:off x="1646450" y="3177375"/>
            <a:ext cx="1938900" cy="312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현재 AP% / AP 구매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83"/>
          <p:cNvSpPr/>
          <p:nvPr/>
        </p:nvSpPr>
        <p:spPr>
          <a:xfrm>
            <a:off x="2435675" y="596075"/>
            <a:ext cx="1081800" cy="312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탄약 구매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83"/>
          <p:cNvSpPr/>
          <p:nvPr/>
        </p:nvSpPr>
        <p:spPr>
          <a:xfrm>
            <a:off x="5585725" y="660050"/>
            <a:ext cx="2147100" cy="312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판매 무기 리스트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83"/>
          <p:cNvSpPr/>
          <p:nvPr/>
        </p:nvSpPr>
        <p:spPr>
          <a:xfrm>
            <a:off x="5683700" y="1839800"/>
            <a:ext cx="1766100" cy="312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돈이 모자라면 어둡게 표시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83"/>
          <p:cNvSpPr/>
          <p:nvPr/>
        </p:nvSpPr>
        <p:spPr>
          <a:xfrm>
            <a:off x="6003600" y="3871300"/>
            <a:ext cx="1983900" cy="312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         상점 나가기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83"/>
          <p:cNvSpPr txBox="1"/>
          <p:nvPr/>
        </p:nvSpPr>
        <p:spPr>
          <a:xfrm>
            <a:off x="131075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개발 예정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4"/>
          <p:cNvSpPr txBox="1"/>
          <p:nvPr/>
        </p:nvSpPr>
        <p:spPr>
          <a:xfrm>
            <a:off x="3596298" y="350200"/>
            <a:ext cx="294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아이템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84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8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개발 예정</a:t>
            </a:r>
            <a:endParaRPr/>
          </a:p>
        </p:txBody>
      </p:sp>
      <p:sp>
        <p:nvSpPr>
          <p:cNvPr id="648" name="Google Shape;648;p84"/>
          <p:cNvSpPr txBox="1"/>
          <p:nvPr/>
        </p:nvSpPr>
        <p:spPr>
          <a:xfrm>
            <a:off x="2755625" y="1188813"/>
            <a:ext cx="4243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방어구 포인트(AP) 를 50을 채워줌 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9" name="Google Shape;64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24" y="920900"/>
            <a:ext cx="1065600" cy="89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800" y="2271875"/>
            <a:ext cx="1065600" cy="89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800" y="3622850"/>
            <a:ext cx="1065600" cy="897317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4"/>
          <p:cNvSpPr txBox="1"/>
          <p:nvPr/>
        </p:nvSpPr>
        <p:spPr>
          <a:xfrm>
            <a:off x="910825" y="1864300"/>
            <a:ext cx="10656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방탄복 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3" name="Google Shape;653;p84"/>
          <p:cNvSpPr txBox="1"/>
          <p:nvPr/>
        </p:nvSpPr>
        <p:spPr>
          <a:xfrm>
            <a:off x="910813" y="3215275"/>
            <a:ext cx="10656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탄약 통 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84"/>
          <p:cNvSpPr txBox="1"/>
          <p:nvPr/>
        </p:nvSpPr>
        <p:spPr>
          <a:xfrm>
            <a:off x="1173875" y="4614450"/>
            <a:ext cx="10656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돈 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84"/>
          <p:cNvSpPr txBox="1"/>
          <p:nvPr/>
        </p:nvSpPr>
        <p:spPr>
          <a:xfrm>
            <a:off x="2755625" y="2636338"/>
            <a:ext cx="42438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무기별로 장탄수 * 3 만큼 탄약 획득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84"/>
          <p:cNvSpPr txBox="1"/>
          <p:nvPr/>
        </p:nvSpPr>
        <p:spPr>
          <a:xfrm>
            <a:off x="2755625" y="3744500"/>
            <a:ext cx="4243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 크레딧 획득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5"/>
          <p:cNvSpPr txBox="1"/>
          <p:nvPr/>
        </p:nvSpPr>
        <p:spPr>
          <a:xfrm>
            <a:off x="2519076" y="486575"/>
            <a:ext cx="4072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AP 및 부위별 히트박스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85"/>
          <p:cNvSpPr txBox="1"/>
          <p:nvPr/>
        </p:nvSpPr>
        <p:spPr>
          <a:xfrm>
            <a:off x="2818775" y="1249073"/>
            <a:ext cx="63111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플레이어는 체력(HP)와 방어 포인트(AP)를 가지고 있으며 피격시 AP를 우선으로 감소를 시키고</a:t>
            </a:r>
            <a:b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방어 포인트를 모두 소진시 HP가 감소하는 방식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(HP, AP 둘다 최대치는 100)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체력은 일정 시간동안 피해를 입지 않을시 천천히 회복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85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p85"/>
          <p:cNvSpPr txBox="1"/>
          <p:nvPr/>
        </p:nvSpPr>
        <p:spPr>
          <a:xfrm>
            <a:off x="1184475" y="3080663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38" y="1249075"/>
            <a:ext cx="254317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5"/>
          <p:cNvSpPr txBox="1"/>
          <p:nvPr/>
        </p:nvSpPr>
        <p:spPr>
          <a:xfrm>
            <a:off x="2818775" y="3012548"/>
            <a:ext cx="63111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플레이어가 레이 캐스트 방식으로 총을 발사하면 직선으로 광선을 쏴 경로상에 적의 히트박스가 존재할시 피격 판정을 하며 부위별로 데미지를 다르게 구현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7" name="Google Shape;66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78" y="3495625"/>
            <a:ext cx="1884300" cy="133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5" descr="도표, 스크린샷, 라인, 그래프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700" y="2421950"/>
            <a:ext cx="1894875" cy="10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개발 예정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6"/>
          <p:cNvSpPr txBox="1"/>
          <p:nvPr/>
        </p:nvSpPr>
        <p:spPr>
          <a:xfrm>
            <a:off x="3464361" y="6730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로딩 화면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5" name="Google Shape;67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63" y="832550"/>
            <a:ext cx="6713974" cy="39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6"/>
          <p:cNvSpPr/>
          <p:nvPr/>
        </p:nvSpPr>
        <p:spPr>
          <a:xfrm>
            <a:off x="6126425" y="0"/>
            <a:ext cx="2273400" cy="76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로딩 동영상 재생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p86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 UI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/>
        </p:nvSpPr>
        <p:spPr>
          <a:xfrm>
            <a:off x="3477803" y="928684"/>
            <a:ext cx="147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소개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895000" y="2477475"/>
            <a:ext cx="6311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협동 서바이벌 FPS 게임 킬링플로어(Killing Floor)를 모작으로 했으며 한정 된 공간에서 차례대로 몰려오는 적들을 물리치며 마지막 웨이브까지 살아남는 것이 목표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46"/>
          <p:cNvSpPr txBox="1"/>
          <p:nvPr/>
        </p:nvSpPr>
        <p:spPr>
          <a:xfrm>
            <a:off x="6361300" y="2201375"/>
            <a:ext cx="20508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(인 게임 화면)</a:t>
            </a:r>
            <a:endParaRPr sz="1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525" y="56360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/>
        </p:nvSpPr>
        <p:spPr>
          <a:xfrm>
            <a:off x="3833103" y="928684"/>
            <a:ext cx="147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배경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1416450" y="1822488"/>
            <a:ext cx="6311100" cy="20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2028년 미국 서부의 호르진(Horzine) 이라는 기관에서 인간 병기 개발을 목적으로 복제 실험체를 양성하는 중 사고로 인해 실험실에서 실험체들이 탈출하여 주변 도시가 초토화 된 상황 육군 특수작전부대 출신인 플레이어는 살아남기 위해 전투에 나섭니다. 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/>
        </p:nvSpPr>
        <p:spPr>
          <a:xfrm>
            <a:off x="3477802" y="928685"/>
            <a:ext cx="1477709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규칙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25" y="1174152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2519075" y="1541763"/>
            <a:ext cx="63111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플레이어는 한정된 맵 안에서 게임을 시작하며</a:t>
            </a:r>
            <a:b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웨이브의 모든 적을 처치하면 다음 웨이브 시작   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75" y="3006677"/>
            <a:ext cx="134302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8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2341400" y="3250238"/>
            <a:ext cx="63111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클리어 조건 : 마지막 웨이브의 적을 모두 처치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패배 조건 : 플레이어 사망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4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시스템 및 콘텐츠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/>
        </p:nvSpPr>
        <p:spPr>
          <a:xfrm>
            <a:off x="3470823" y="350200"/>
            <a:ext cx="294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전투 시스템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49"/>
          <p:cNvSpPr txBox="1"/>
          <p:nvPr/>
        </p:nvSpPr>
        <p:spPr>
          <a:xfrm>
            <a:off x="2818775" y="1249073"/>
            <a:ext cx="6311100" cy="13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플레이어는 체력(HP)를 가지고 있으며 피격시 HP가 감소하는 방식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(HP 최대치는 100)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49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49"/>
          <p:cNvSpPr txBox="1"/>
          <p:nvPr/>
        </p:nvSpPr>
        <p:spPr>
          <a:xfrm>
            <a:off x="1184475" y="3080663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38" y="1249075"/>
            <a:ext cx="254317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 txBox="1"/>
          <p:nvPr/>
        </p:nvSpPr>
        <p:spPr>
          <a:xfrm>
            <a:off x="2818775" y="3012548"/>
            <a:ext cx="63111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플레이어가 레이 캐스트 방식으로 총을 발사하면 직선으로 광선을 쏴 경로상에 적의 히트박스가 존재할시 피격 판정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78" y="3495625"/>
            <a:ext cx="1884300" cy="133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 descr="도표, 스크린샷, 라인, 그래프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700" y="2421950"/>
            <a:ext cx="1894875" cy="10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시스템 및 콘텐츠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1063</Words>
  <Application>Microsoft Office PowerPoint</Application>
  <PresentationFormat>화면 슬라이드 쇼(16:9)</PresentationFormat>
  <Paragraphs>250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Noto Sans Symbols</vt:lpstr>
      <vt:lpstr>Malgun Gothic</vt:lpstr>
      <vt:lpstr>Arial</vt:lpstr>
      <vt:lpstr>Simple Light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이희성</cp:lastModifiedBy>
  <cp:revision>7</cp:revision>
  <dcterms:modified xsi:type="dcterms:W3CDTF">2024-03-17T11:05:34Z</dcterms:modified>
</cp:coreProperties>
</file>